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Lst>
  <p:notesMasterIdLst>
    <p:notesMasterId r:id="rId42"/>
  </p:notesMasterIdLst>
  <p:sldIdLst>
    <p:sldId id="261" r:id="rId9"/>
    <p:sldId id="267" r:id="rId10"/>
    <p:sldId id="257" r:id="rId11"/>
    <p:sldId id="266" r:id="rId12"/>
    <p:sldId id="262" r:id="rId13"/>
    <p:sldId id="290" r:id="rId14"/>
    <p:sldId id="268" r:id="rId15"/>
    <p:sldId id="269" r:id="rId16"/>
    <p:sldId id="270" r:id="rId17"/>
    <p:sldId id="271" r:id="rId18"/>
    <p:sldId id="272" r:id="rId19"/>
    <p:sldId id="258" r:id="rId20"/>
    <p:sldId id="273" r:id="rId21"/>
    <p:sldId id="274" r:id="rId22"/>
    <p:sldId id="275" r:id="rId23"/>
    <p:sldId id="264" r:id="rId24"/>
    <p:sldId id="276" r:id="rId25"/>
    <p:sldId id="263" r:id="rId26"/>
    <p:sldId id="259" r:id="rId27"/>
    <p:sldId id="277" r:id="rId28"/>
    <p:sldId id="278" r:id="rId29"/>
    <p:sldId id="279" r:id="rId30"/>
    <p:sldId id="280" r:id="rId31"/>
    <p:sldId id="281" r:id="rId32"/>
    <p:sldId id="260" r:id="rId33"/>
    <p:sldId id="282" r:id="rId34"/>
    <p:sldId id="283" r:id="rId35"/>
    <p:sldId id="284" r:id="rId36"/>
    <p:sldId id="285" r:id="rId37"/>
    <p:sldId id="286" r:id="rId38"/>
    <p:sldId id="288" r:id="rId39"/>
    <p:sldId id="289" r:id="rId40"/>
    <p:sldId id="287"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idy, Rachael" initials="" lastIdx="6" clrIdx="0"/>
  <p:cmAuthor id="2" name="Meechan, Jenni"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4DB888"/>
    <a:srgbClr val="9B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003" autoAdjust="0"/>
  </p:normalViewPr>
  <p:slideViewPr>
    <p:cSldViewPr snapToGrid="0">
      <p:cViewPr varScale="1">
        <p:scale>
          <a:sx n="52" d="100"/>
          <a:sy n="52" d="100"/>
        </p:scale>
        <p:origin x="11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8FFFC-C0FD-478F-9443-A2106A5FAB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E75EFA3-4BA9-4C05-A32B-098A385057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B6F4564-1D16-4BB4-859B-F9A0B0B69E0F}" type="datetimeFigureOut">
              <a:rPr lang="en-GB"/>
              <a:pPr>
                <a:defRPr/>
              </a:pPr>
              <a:t>20/12/2022</a:t>
            </a:fld>
            <a:endParaRPr lang="en-GB"/>
          </a:p>
        </p:txBody>
      </p:sp>
      <p:sp>
        <p:nvSpPr>
          <p:cNvPr id="4" name="Slide Image Placeholder 3">
            <a:extLst>
              <a:ext uri="{FF2B5EF4-FFF2-40B4-BE49-F238E27FC236}">
                <a16:creationId xmlns:a16="http://schemas.microsoft.com/office/drawing/2014/main" id="{C6AB06C7-7429-4BED-ACBF-F92B9DF6662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7D99596-7C11-412F-8EFB-2B807BD90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684A862-FA26-4B49-9581-4587F0BA608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A9D6CBE6-2713-4BB3-93F7-A687A7B68FE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8019219-581A-4405-9F95-975C5D70478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line-stopwatc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BF5F654-421C-4F8A-8352-1999F5A13C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073FC4F-7A8C-474E-9BDF-ACE4D7FFBD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1508" name="Slide Number Placeholder 3">
            <a:extLst>
              <a:ext uri="{FF2B5EF4-FFF2-40B4-BE49-F238E27FC236}">
                <a16:creationId xmlns:a16="http://schemas.microsoft.com/office/drawing/2014/main" id="{BB9B9F13-EEBC-4EDF-AE0A-15480C727F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9BE98C5-F336-4AD9-AB37-DD75C1B2DB72}"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use these videos on their own or in combination with the differentiated</a:t>
            </a:r>
            <a:r>
              <a:rPr lang="en-US" sz="1800" dirty="0">
                <a:effectLst/>
                <a:latin typeface="Calibri" panose="020F0502020204030204" pitchFamily="34" charset="0"/>
                <a:ea typeface="Jacobs Chronos" panose="020B0603030503030204" pitchFamily="34" charset="0"/>
              </a:rPr>
              <a:t> Pupil Worksheets and/or Pupil Research or Assessment PowerPoint. It’s up to you to select the best research method for your class. </a:t>
            </a:r>
            <a:endParaRPr lang="en-GB" dirty="0"/>
          </a:p>
        </p:txBody>
      </p:sp>
      <p:sp>
        <p:nvSpPr>
          <p:cNvPr id="4" name="Slide Number Placeholder 3"/>
          <p:cNvSpPr>
            <a:spLocks noGrp="1"/>
          </p:cNvSpPr>
          <p:nvPr>
            <p:ph type="sldNum" sz="quarter" idx="5"/>
          </p:nvPr>
        </p:nvSpPr>
        <p:spPr/>
        <p:txBody>
          <a:bodyPr/>
          <a:lstStyle/>
          <a:p>
            <a:pPr>
              <a:defRPr/>
            </a:pPr>
            <a:fld id="{08019219-581A-4405-9F95-975C5D704782}" type="slidenum">
              <a:rPr lang="en-GB" smtClean="0"/>
              <a:pPr>
                <a:defRPr/>
              </a:pPr>
              <a:t>17</a:t>
            </a:fld>
            <a:endParaRPr lang="en-GB"/>
          </a:p>
        </p:txBody>
      </p:sp>
    </p:spTree>
    <p:extLst>
      <p:ext uri="{BB962C8B-B14F-4D97-AF65-F5344CB8AC3E}">
        <p14:creationId xmlns:p14="http://schemas.microsoft.com/office/powerpoint/2010/main" val="382806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9682DC3-CBF4-4739-93B0-19AC0EB7A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39C2FF-3299-44DC-80A1-7C0205240519}"/>
              </a:ext>
            </a:extLst>
          </p:cNvPr>
          <p:cNvSpPr>
            <a:spLocks noGrp="1"/>
          </p:cNvSpPr>
          <p:nvPr>
            <p:ph type="body" idx="1"/>
          </p:nvPr>
        </p:nvSpPr>
        <p:spPr/>
        <p:txBody>
          <a:bodyPr/>
          <a:lstStyle/>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Ask the teams to create a plan for the time available. Be clear about how much time they have; remembering to allow for time to get logged-on and pack up etc.</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When planning, the groups need to specify which member of the team is doing what and what results they hope to achieve by the end of the session. For example:</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00804C"/>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They might sub-divide into several groups of 2 and look at one strategy each</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00804C"/>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They might stay together as a team and use different methods of research to investigate one strategy (specific websites </a:t>
            </a:r>
            <a:r>
              <a:rPr lang="en-US" sz="1800" dirty="0" err="1">
                <a:ea typeface="Times New Roman" panose="02020603050405020304" pitchFamily="18" charset="0"/>
                <a:cs typeface="Times New Roman" panose="02020603050405020304" pitchFamily="18" charset="0"/>
              </a:rPr>
              <a:t>etc</a:t>
            </a:r>
            <a:r>
              <a:rPr lang="en-US" sz="1800" dirty="0">
                <a:ea typeface="Times New Roman" panose="02020603050405020304" pitchFamily="18" charset="0"/>
                <a:cs typeface="Times New Roman" panose="02020603050405020304" pitchFamily="18" charset="0"/>
              </a:rPr>
              <a:t>)</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800" dirty="0">
                <a:ea typeface="Jacobs Chronos" panose="020B0603030503030204" pitchFamily="34" charset="0"/>
              </a:rPr>
              <a:t>Explain that, in the STEM industries, this is a vital part of the process of any project as the client needs to receive regular information on how the project is going and the plans going forward. </a:t>
            </a:r>
          </a:p>
          <a:p>
            <a:pPr eaLnBrk="1" fontAlgn="auto" hangingPunct="1">
              <a:spcBef>
                <a:spcPts val="0"/>
              </a:spcBef>
              <a:spcAft>
                <a:spcPts val="0"/>
              </a:spcAft>
              <a:defRPr/>
            </a:pPr>
            <a:r>
              <a:rPr lang="en-US" dirty="0">
                <a:ea typeface="Jacobs Chronos" panose="020B0603030503030204" pitchFamily="34" charset="0"/>
              </a:rPr>
              <a:t>At the end of the session allow time for the groups to feed back what they have explored and what their plans are for the next session. They may wish to do this to you as a teacher rather than to the whole class if they are beginning to form their own ideas about their final design so as not to give away their findings to other groups. </a:t>
            </a:r>
          </a:p>
          <a:p>
            <a:pPr eaLnBrk="1" fontAlgn="auto" hangingPunct="1">
              <a:spcBef>
                <a:spcPts val="0"/>
              </a:spcBef>
              <a:spcAft>
                <a:spcPts val="0"/>
              </a:spcAft>
              <a:defRPr/>
            </a:pPr>
            <a:r>
              <a:rPr lang="en-US" dirty="0">
                <a:ea typeface="Jacobs Chronos" panose="020B0603030503030204" pitchFamily="34" charset="0"/>
              </a:rPr>
              <a:t>Create an open dialogue with the class regarding how much time is left for research in further sessions, if any, and try to establish when they feel they have achieved the Success Criteria for this lesson and are ready to move on to the final lesson. Ideally all groups would be ready to move on at the same time, but this may not be the case. </a:t>
            </a:r>
          </a:p>
          <a:p>
            <a:pPr eaLnBrk="1" fontAlgn="auto" hangingPunct="1">
              <a:spcBef>
                <a:spcPts val="0"/>
              </a:spcBef>
              <a:spcAft>
                <a:spcPts val="0"/>
              </a:spcAft>
              <a:defRPr/>
            </a:pPr>
            <a:endParaRPr lang="en-GB" dirty="0"/>
          </a:p>
        </p:txBody>
      </p:sp>
      <p:sp>
        <p:nvSpPr>
          <p:cNvPr id="48132" name="Slide Number Placeholder 3">
            <a:extLst>
              <a:ext uri="{FF2B5EF4-FFF2-40B4-BE49-F238E27FC236}">
                <a16:creationId xmlns:a16="http://schemas.microsoft.com/office/drawing/2014/main" id="{BCD79BC0-2DB7-42A7-9208-DE1A5943CD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048B83-096D-45A5-A4CD-C13C63F9522B}" type="slidenum">
              <a:rPr lang="en-GB" altLang="en-US" smtClean="0"/>
              <a:pPr/>
              <a:t>18</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67DE0A5-DAA5-4288-B21B-29744BB873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CA70B5A-26BB-4334-9A36-988874BE9B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US" altLang="en-US" sz="1800" b="1" dirty="0">
                <a:ea typeface="Times New Roman" panose="02020603050405020304" pitchFamily="18" charset="0"/>
                <a:cs typeface="Calibri" panose="020F0502020204030204" pitchFamily="34" charset="0"/>
              </a:rPr>
              <a:t>Plenary</a:t>
            </a:r>
            <a:endParaRPr lang="en-GB" altLang="en-US" sz="1800" dirty="0">
              <a:ea typeface="Times New Roman" panose="02020603050405020304" pitchFamily="18" charset="0"/>
              <a:cs typeface="Calibri" panose="020F0502020204030204" pitchFamily="34" charset="0"/>
            </a:endParaRPr>
          </a:p>
          <a:p>
            <a:pPr eaLnBrk="1" hangingPunct="1">
              <a:spcBef>
                <a:spcPct val="0"/>
              </a:spcBef>
              <a:spcAft>
                <a:spcPts val="600"/>
              </a:spcAft>
            </a:pPr>
            <a:r>
              <a:rPr lang="en-US" altLang="en-US" sz="1800" dirty="0">
                <a:ea typeface="Times New Roman" panose="02020603050405020304" pitchFamily="18" charset="0"/>
                <a:cs typeface="Calibri" panose="020F0502020204030204" pitchFamily="34" charset="0"/>
              </a:rPr>
              <a:t>Hand out a dice to each group. Ask them to write a question on each face of the dice relating to flood protection strategies. </a:t>
            </a:r>
            <a:endParaRPr lang="en-GB" altLang="en-US" sz="1800" dirty="0">
              <a:ea typeface="Times New Roman" panose="02020603050405020304" pitchFamily="18" charset="0"/>
              <a:cs typeface="Calibri" panose="020F0502020204030204" pitchFamily="34" charset="0"/>
            </a:endParaRPr>
          </a:p>
          <a:p>
            <a:pPr eaLnBrk="1" hangingPunct="1">
              <a:spcBef>
                <a:spcPct val="0"/>
              </a:spcBef>
              <a:spcAft>
                <a:spcPts val="600"/>
              </a:spcAft>
            </a:pPr>
            <a:r>
              <a:rPr lang="en-US" altLang="en-US" sz="1800" dirty="0">
                <a:ea typeface="Times New Roman" panose="02020603050405020304" pitchFamily="18" charset="0"/>
                <a:cs typeface="Calibri" panose="020F0502020204030204" pitchFamily="34" charset="0"/>
              </a:rPr>
              <a:t>Once all groups have filled each face of their dice pass them to group to their right to answer the questions they’ve set by rolling the dice and answering the question on the top face of the dice.</a:t>
            </a:r>
            <a:endParaRPr lang="en-GB" altLang="en-US" sz="1800" dirty="0">
              <a:ea typeface="Times New Roman" panose="02020603050405020304" pitchFamily="18" charset="0"/>
              <a:cs typeface="Calibri" panose="020F0502020204030204" pitchFamily="34" charset="0"/>
            </a:endParaRPr>
          </a:p>
          <a:p>
            <a:pPr eaLnBrk="1" hangingPunct="1">
              <a:spcBef>
                <a:spcPct val="0"/>
              </a:spcBef>
            </a:pPr>
            <a:endParaRPr lang="en-GB" altLang="en-US" dirty="0">
              <a:ea typeface="Times New Roman" panose="02020603050405020304" pitchFamily="18" charset="0"/>
              <a:cs typeface="Calibri" panose="020F0502020204030204" pitchFamily="34" charset="0"/>
            </a:endParaRPr>
          </a:p>
        </p:txBody>
      </p:sp>
      <p:sp>
        <p:nvSpPr>
          <p:cNvPr id="50180" name="Slide Number Placeholder 3">
            <a:extLst>
              <a:ext uri="{FF2B5EF4-FFF2-40B4-BE49-F238E27FC236}">
                <a16:creationId xmlns:a16="http://schemas.microsoft.com/office/drawing/2014/main" id="{FEEBAAAB-5D90-41DA-892B-67247429B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0D83D6-7984-4392-8EF0-380087B0DE69}" type="slidenum">
              <a:rPr lang="en-GB" altLang="en-US" smtClean="0"/>
              <a:pPr/>
              <a:t>19</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A086045-D55B-44BF-A196-AB7927084E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1BF5B0D-6707-4B1E-98A6-26CC7DA744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ea typeface="Times New Roman" panose="02020603050405020304" pitchFamily="18" charset="0"/>
                <a:cs typeface="Calibri" panose="020F0502020204030204" pitchFamily="34" charset="0"/>
              </a:rPr>
              <a:t>Note – this can be completed as a whole class or, if one group is ready to move on before the others, with that group alone. Similar to the last lesson, it can occur over one, or several sessions depending on the time available/required. The lesson is complete when the group have achieved the SC and feel ready to showcase their design to the judges.</a:t>
            </a:r>
            <a:endParaRPr lang="en-GB" altLang="en-US" sz="1800" dirty="0">
              <a:ea typeface="Times New Roman" panose="02020603050405020304" pitchFamily="18" charset="0"/>
              <a:cs typeface="Calibri" panose="020F0502020204030204" pitchFamily="34" charset="0"/>
            </a:endParaRPr>
          </a:p>
          <a:p>
            <a:pPr eaLnBrk="1" hangingPunct="1">
              <a:spcBef>
                <a:spcPct val="0"/>
              </a:spcBef>
            </a:pPr>
            <a:endParaRPr lang="en-GB" altLang="en-US" dirty="0">
              <a:ea typeface="Times New Roman" panose="02020603050405020304" pitchFamily="18" charset="0"/>
              <a:cs typeface="Calibri" panose="020F0502020204030204" pitchFamily="34" charset="0"/>
            </a:endParaRPr>
          </a:p>
        </p:txBody>
      </p:sp>
      <p:sp>
        <p:nvSpPr>
          <p:cNvPr id="57348" name="Slide Number Placeholder 3">
            <a:extLst>
              <a:ext uri="{FF2B5EF4-FFF2-40B4-BE49-F238E27FC236}">
                <a16:creationId xmlns:a16="http://schemas.microsoft.com/office/drawing/2014/main" id="{1E6D364A-009F-4775-85B6-C340F06CDB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B27EE0-8C9A-4ECF-8DB8-B6146F133DD0}" type="slidenum">
              <a:rPr lang="en-GB" altLang="en-US" smtClean="0"/>
              <a:pPr/>
              <a:t>25</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F331AE5-5A21-4CB7-9BB6-4A4D9B0557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425D879-2137-4E06-8B40-A4A055BE3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cs typeface="Jacobs Chronos" panose="020B0603030503030204" pitchFamily="34" charset="0"/>
              </a:rPr>
              <a:t>Discuss the criteria and go over any unfamiliar words/terms. Ask the group to consider these criteria throughout their planning for their design and use them to illustrate their explanation/presentation for their design for the judges. </a:t>
            </a:r>
            <a:endParaRPr lang="en-GB" altLang="en-US" dirty="0"/>
          </a:p>
        </p:txBody>
      </p:sp>
      <p:sp>
        <p:nvSpPr>
          <p:cNvPr id="59396" name="Slide Number Placeholder 3">
            <a:extLst>
              <a:ext uri="{FF2B5EF4-FFF2-40B4-BE49-F238E27FC236}">
                <a16:creationId xmlns:a16="http://schemas.microsoft.com/office/drawing/2014/main" id="{5034EF22-7D11-42BF-A7FF-6528F1063C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4F5A53-F64A-43A2-880B-44DE8C9D78D2}" type="slidenum">
              <a:rPr lang="en-GB" altLang="en-US" smtClean="0"/>
              <a:pPr/>
              <a:t>26</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720339B-459B-4202-8325-CE6290A897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D095A7B-A953-4D6A-AF12-03DA6519FA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US" altLang="en-US" sz="1800" dirty="0">
                <a:ea typeface="Times New Roman" panose="02020603050405020304" pitchFamily="18" charset="0"/>
                <a:cs typeface="Calibri" panose="020F0502020204030204" pitchFamily="34" charset="0"/>
              </a:rPr>
              <a:t>Explain that the young people can illustrate/explain their designs in whatever way they wish OR in whichever way suits the resources/equipment available in the class. </a:t>
            </a:r>
            <a:endParaRPr lang="en-GB" altLang="en-US" sz="1800" dirty="0">
              <a:ea typeface="Times New Roman" panose="02020603050405020304" pitchFamily="18" charset="0"/>
              <a:cs typeface="Calibri" panose="020F0502020204030204" pitchFamily="34" charset="0"/>
            </a:endParaRPr>
          </a:p>
          <a:p>
            <a:pPr eaLnBrk="1" hangingPunct="1">
              <a:spcBef>
                <a:spcPct val="0"/>
              </a:spcBef>
              <a:spcAft>
                <a:spcPts val="600"/>
              </a:spcAft>
            </a:pPr>
            <a:r>
              <a:rPr lang="en-US" altLang="en-US" sz="1800" dirty="0">
                <a:ea typeface="Times New Roman" panose="02020603050405020304" pitchFamily="18" charset="0"/>
                <a:cs typeface="Calibri" panose="020F0502020204030204" pitchFamily="34" charset="0"/>
              </a:rPr>
              <a:t>If the solution is clearly showcased and explained, and the young people can discuss their solution, their thinking and answer any questions around it then any materials they/you choose to use are suitable. </a:t>
            </a:r>
            <a:endParaRPr lang="en-GB" altLang="en-US" sz="1800" dirty="0">
              <a:ea typeface="Times New Roman" panose="02020603050405020304" pitchFamily="18" charset="0"/>
              <a:cs typeface="Calibri" panose="020F0502020204030204" pitchFamily="34" charset="0"/>
            </a:endParaRPr>
          </a:p>
          <a:p>
            <a:pPr eaLnBrk="1" hangingPunct="1">
              <a:spcBef>
                <a:spcPct val="0"/>
              </a:spcBef>
              <a:spcAft>
                <a:spcPts val="600"/>
              </a:spcAft>
            </a:pPr>
            <a:r>
              <a:rPr lang="en-US" altLang="en-US" sz="1800" dirty="0">
                <a:ea typeface="Times New Roman" panose="02020603050405020304" pitchFamily="18" charset="0"/>
                <a:cs typeface="Calibri" panose="020F0502020204030204" pitchFamily="34" charset="0"/>
              </a:rPr>
              <a:t>Discuss the resources are available in the classroom (or at home if junk modelling) to model/illustrate/demonstrate their solution. </a:t>
            </a:r>
            <a:endParaRPr lang="en-GB" altLang="en-US" sz="1800" dirty="0">
              <a:ea typeface="Times New Roman" panose="02020603050405020304" pitchFamily="18" charset="0"/>
              <a:cs typeface="Calibri" panose="020F0502020204030204" pitchFamily="34" charset="0"/>
            </a:endParaRPr>
          </a:p>
          <a:p>
            <a:pPr eaLnBrk="1" hangingPunct="1">
              <a:spcBef>
                <a:spcPct val="0"/>
              </a:spcBef>
            </a:pPr>
            <a:r>
              <a:rPr lang="en-US" altLang="en-US" sz="1800" dirty="0">
                <a:ea typeface="Times New Roman" panose="02020603050405020304" pitchFamily="18" charset="0"/>
                <a:cs typeface="Jacobs Chronos" panose="020B0603030503030204" pitchFamily="34" charset="0"/>
              </a:rPr>
              <a:t>Give the groups 5 minutes to consider which materials they want to use and what they need to do to source them. For example, if they want to use paper an pens or PowerPoint then these may be easily available within the school, however if they would like to use junk modelling and require specific items for this then they may need to consider how to source these. (Note, this may evolve as their solutions do but having an initial starting point is helpful)</a:t>
            </a:r>
          </a:p>
          <a:p>
            <a:pPr eaLnBrk="1" hangingPunct="1">
              <a:spcBef>
                <a:spcPct val="0"/>
              </a:spcBef>
            </a:pPr>
            <a:endParaRPr lang="en-US" altLang="en-US" sz="1800" dirty="0">
              <a:ea typeface="Times New Roman" panose="02020603050405020304" pitchFamily="18" charset="0"/>
              <a:cs typeface="Jacobs Chronos" panose="020B0603030503030204" pitchFamily="34" charset="0"/>
            </a:endParaRPr>
          </a:p>
          <a:p>
            <a:pPr eaLnBrk="1" hangingPunct="1">
              <a:spcBef>
                <a:spcPct val="0"/>
              </a:spcBef>
            </a:pPr>
            <a:r>
              <a:rPr lang="en-US" altLang="en-US" sz="1800" dirty="0">
                <a:ea typeface="Times New Roman" panose="02020603050405020304" pitchFamily="18" charset="0"/>
                <a:cs typeface="Jacobs Chronos" panose="020B0603030503030204" pitchFamily="34" charset="0"/>
              </a:rPr>
              <a:t>As in the previous lesson, it is important that learners know how many sessions are available to them and that they carefully plan how to use these sessions to make the most of the time available. Setting SMART Goals for each session is a good way to ensure the groups stay focused so you may with to use this as an additional tool. Ensure that they relate these goals to the judging criteria will give them a starting point too. </a:t>
            </a:r>
            <a:endParaRPr lang="en-GB" altLang="en-US" dirty="0">
              <a:ea typeface="Times New Roman" panose="02020603050405020304" pitchFamily="18" charset="0"/>
              <a:cs typeface="Jacobs Chronos" panose="020B0603030503030204" pitchFamily="34" charset="0"/>
            </a:endParaRPr>
          </a:p>
        </p:txBody>
      </p:sp>
      <p:sp>
        <p:nvSpPr>
          <p:cNvPr id="61444" name="Slide Number Placeholder 3">
            <a:extLst>
              <a:ext uri="{FF2B5EF4-FFF2-40B4-BE49-F238E27FC236}">
                <a16:creationId xmlns:a16="http://schemas.microsoft.com/office/drawing/2014/main" id="{9D208DDC-D74A-4A1E-9592-103710C6FE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EC0FE9-AA15-48D4-A8BD-7D41B0A4B14A}" type="slidenum">
              <a:rPr lang="en-GB" altLang="en-US" smtClean="0"/>
              <a:pPr/>
              <a:t>27</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05D022E-2FC3-4C19-B1D7-4A77F27283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FF1EFD1-8975-4CD4-AE09-F289D8F7F4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dirty="0">
                <a:cs typeface="Jacobs Chronos" panose="020B0603030503030204" pitchFamily="34" charset="0"/>
              </a:rPr>
              <a:t>Groups work on developing their final ideas, models/descriptions/presentations and try to ensure that they are as informed as possible to be able to answer any questions from the judges. </a:t>
            </a:r>
          </a:p>
          <a:p>
            <a:pPr eaLnBrk="1" hangingPunct="1">
              <a:spcBef>
                <a:spcPct val="0"/>
              </a:spcBef>
            </a:pPr>
            <a:r>
              <a:rPr lang="en-US" altLang="en-US" sz="1800" dirty="0">
                <a:cs typeface="Jacobs Chronos" panose="020B0603030503030204" pitchFamily="34" charset="0"/>
              </a:rPr>
              <a:t>They then film their finished presentations, including the teacher-selected judges' questions. Please refer to the Judging Pack and FAQs for more information. </a:t>
            </a:r>
            <a:endParaRPr lang="en-GB" altLang="en-US" dirty="0"/>
          </a:p>
        </p:txBody>
      </p:sp>
      <p:sp>
        <p:nvSpPr>
          <p:cNvPr id="63492" name="Slide Number Placeholder 3">
            <a:extLst>
              <a:ext uri="{FF2B5EF4-FFF2-40B4-BE49-F238E27FC236}">
                <a16:creationId xmlns:a16="http://schemas.microsoft.com/office/drawing/2014/main" id="{78C5BC65-7907-4C86-9BEB-156D7DA77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383F57-7414-4B59-ABDD-1E8590316B41}" type="slidenum">
              <a:rPr lang="en-GB" altLang="en-US" smtClean="0"/>
              <a:pPr/>
              <a:t>28</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E764AE8-7DBF-49FE-A323-2E6AA22C9D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32D27C-ED9A-4EF4-B331-9F09559FD6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Jacobs Chronos" panose="020B0603030503030204" pitchFamily="34" charset="0"/>
              </a:rPr>
              <a:t>At the end of each session the group can come back together and discuss if their progress in relation to the targets set, as well as setting new targets. They may want to be vague as to what the targets were, when discussing them with the whole class, so as not to give away their ideas, but they can be specific about how well they felt they met them. </a:t>
            </a:r>
          </a:p>
          <a:p>
            <a:pPr eaLnBrk="1" hangingPunct="1">
              <a:spcBef>
                <a:spcPct val="0"/>
              </a:spcBef>
            </a:pPr>
            <a:r>
              <a:rPr lang="en-US" altLang="en-US" dirty="0">
                <a:cs typeface="Jacobs Chronos" panose="020B0603030503030204" pitchFamily="34" charset="0"/>
              </a:rPr>
              <a:t>The group are ‘finished’ when they are able to showcase and explain their design, as well as answer questions about it. Their explanations should cover how their design works as well as how it meets the judge’s criteria. </a:t>
            </a:r>
            <a:endParaRPr lang="en-GB" altLang="en-US" dirty="0"/>
          </a:p>
          <a:p>
            <a:pPr eaLnBrk="1" hangingPunct="1">
              <a:spcBef>
                <a:spcPct val="0"/>
              </a:spcBef>
            </a:pPr>
            <a:endParaRPr lang="en-GB" altLang="en-US" dirty="0"/>
          </a:p>
        </p:txBody>
      </p:sp>
      <p:sp>
        <p:nvSpPr>
          <p:cNvPr id="65540" name="Slide Number Placeholder 3">
            <a:extLst>
              <a:ext uri="{FF2B5EF4-FFF2-40B4-BE49-F238E27FC236}">
                <a16:creationId xmlns:a16="http://schemas.microsoft.com/office/drawing/2014/main" id="{989974A3-397D-4A6D-AE83-5A9920C9B0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6F8588-E79B-4AAB-B7CC-292C5A801F98}" type="slidenum">
              <a:rPr lang="en-GB" altLang="en-US" smtClean="0"/>
              <a:pPr/>
              <a:t>29</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FFFAEDC-92BC-4F10-B3BD-9DCBC88CB6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CE14975-BC03-4795-974D-D2A00FB3AA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Times New Roman" panose="02020603050405020304" pitchFamily="18" charset="0"/>
                <a:cs typeface="Calibri" panose="020F0502020204030204" pitchFamily="34" charset="0"/>
              </a:rPr>
              <a:t>To practice for the final event you may wish to run a trial session for the groups during which they present their designs as they plan to do for the judges. This could be for an audience of their peers/school staff/other classes. They can then receive feedback and adjust their model in advance of the final session in front of the judges. </a:t>
            </a:r>
            <a:endParaRPr lang="en-GB" altLang="en-US">
              <a:ea typeface="Times New Roman" panose="02020603050405020304" pitchFamily="18" charset="0"/>
              <a:cs typeface="Calibri" panose="020F0502020204030204" pitchFamily="34" charset="0"/>
            </a:endParaRPr>
          </a:p>
          <a:p>
            <a:pPr eaLnBrk="1" hangingPunct="1">
              <a:spcBef>
                <a:spcPct val="0"/>
              </a:spcBef>
            </a:pPr>
            <a:endParaRPr lang="en-GB" altLang="en-US">
              <a:ea typeface="Times New Roman" panose="02020603050405020304" pitchFamily="18" charset="0"/>
              <a:cs typeface="Calibri" panose="020F0502020204030204" pitchFamily="34" charset="0"/>
            </a:endParaRPr>
          </a:p>
        </p:txBody>
      </p:sp>
      <p:sp>
        <p:nvSpPr>
          <p:cNvPr id="67588" name="Slide Number Placeholder 3">
            <a:extLst>
              <a:ext uri="{FF2B5EF4-FFF2-40B4-BE49-F238E27FC236}">
                <a16:creationId xmlns:a16="http://schemas.microsoft.com/office/drawing/2014/main" id="{82173CD0-25B3-411B-8F80-F30D3BFF3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8DC644-6BD2-4D3F-91DF-B0AA4913EE0D}" type="slidenum">
              <a:rPr lang="en-GB" altLang="en-US" smtClean="0"/>
              <a:pPr/>
              <a:t>30</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019219-581A-4405-9F95-975C5D704782}" type="slidenum">
              <a:rPr lang="en-GB" smtClean="0"/>
              <a:pPr>
                <a:defRPr/>
              </a:pPr>
              <a:t>33</a:t>
            </a:fld>
            <a:endParaRPr lang="en-GB"/>
          </a:p>
        </p:txBody>
      </p:sp>
    </p:spTree>
    <p:extLst>
      <p:ext uri="{BB962C8B-B14F-4D97-AF65-F5344CB8AC3E}">
        <p14:creationId xmlns:p14="http://schemas.microsoft.com/office/powerpoint/2010/main" val="377275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B26DBC5-5853-4167-88B6-5DEB6D6B9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AAEFC5D-9CBC-470F-9C8F-7C5A8E24AC32}"/>
              </a:ext>
            </a:extLst>
          </p:cNvPr>
          <p:cNvSpPr>
            <a:spLocks noGrp="1"/>
          </p:cNvSpPr>
          <p:nvPr>
            <p:ph type="body" idx="1"/>
          </p:nvPr>
        </p:nvSpPr>
        <p:spPr/>
        <p:txBody>
          <a:bodyPr/>
          <a:lstStyle/>
          <a:p>
            <a:pPr eaLnBrk="1" fontAlgn="auto" hangingPunct="1">
              <a:lnSpc>
                <a:spcPct val="107000"/>
              </a:lnSpc>
              <a:spcBef>
                <a:spcPts val="0"/>
              </a:spcBef>
              <a:spcAft>
                <a:spcPts val="600"/>
              </a:spcAft>
              <a:defRPr/>
            </a:pPr>
            <a:r>
              <a:rPr lang="en-US" sz="1800" dirty="0">
                <a:ea typeface="Jacobs Chronos" panose="020B0603030503030204" pitchFamily="34" charset="0"/>
              </a:rPr>
              <a:t>Ask the class if they know what is a ‘Flood’? </a:t>
            </a:r>
            <a:endParaRPr lang="en-GB" sz="1800" dirty="0">
              <a:ea typeface="Jacobs Chronos" panose="020B0603030503030204" pitchFamily="34"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Can they think of any famous floods that they may have heard of? </a:t>
            </a:r>
            <a:r>
              <a:rPr lang="en-GB" sz="1800" dirty="0">
                <a:ea typeface="Jacobs Chronos" panose="020B0603030503030204" pitchFamily="34" charset="0"/>
                <a:cs typeface="+mn-cs"/>
              </a:rPr>
              <a:t> </a:t>
            </a:r>
            <a:r>
              <a:rPr lang="en-US" sz="1800" dirty="0">
                <a:ea typeface="Times New Roman" panose="02020603050405020304" pitchFamily="18" charset="0"/>
                <a:cs typeface="Times New Roman" panose="02020603050405020304" pitchFamily="18" charset="0"/>
              </a:rPr>
              <a:t>Some examples might be ‘Noah’s Ark’, recent floods in Scotland/wider UK etc. </a:t>
            </a:r>
            <a:endParaRPr lang="en-GB" sz="1800" dirty="0">
              <a:ea typeface="Times New Roman" panose="02020603050405020304" pitchFamily="18" charset="0"/>
              <a:cs typeface="Times New Roman" panose="02020603050405020304" pitchFamily="18"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Is flooding a positive or a negative thing?</a:t>
            </a:r>
            <a:endParaRPr lang="en-GB" sz="1800" dirty="0">
              <a:ea typeface="Jacobs Chronos" panose="020B0603030503030204" pitchFamily="34" charset="0"/>
            </a:endParaRPr>
          </a:p>
          <a:p>
            <a:pPr eaLnBrk="1" fontAlgn="auto" hangingPunct="1">
              <a:spcBef>
                <a:spcPts val="0"/>
              </a:spcBef>
              <a:spcAft>
                <a:spcPts val="0"/>
              </a:spcAft>
              <a:defRPr/>
            </a:pPr>
            <a:r>
              <a:rPr lang="en-US" sz="1800" dirty="0">
                <a:ea typeface="Jacobs Chronos" panose="020B0603030503030204" pitchFamily="34" charset="0"/>
              </a:rPr>
              <a:t>This depends on the circumstance and the management available. In some situations flooding can be devastating if it happens in areas where people live OR in many East Asian Countries, for example, the ‘paddy’ fields are deliberately flooded in order to grow rice as it kills of the weeds that would otherwise eat the crops, but without harming the rice plants. </a:t>
            </a:r>
            <a:endParaRPr lang="en-GB" dirty="0"/>
          </a:p>
        </p:txBody>
      </p:sp>
      <p:sp>
        <p:nvSpPr>
          <p:cNvPr id="26628" name="Slide Number Placeholder 3">
            <a:extLst>
              <a:ext uri="{FF2B5EF4-FFF2-40B4-BE49-F238E27FC236}">
                <a16:creationId xmlns:a16="http://schemas.microsoft.com/office/drawing/2014/main" id="{F51A9727-D6D6-4B16-9656-883BD0F7C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456157-8C6E-49A9-90F0-634D2DB2813F}" type="slidenum">
              <a:rPr lang="en-GB" altLang="en-US" smtClean="0"/>
              <a:pPr/>
              <a:t>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58437CA-896C-4A10-B688-F26CD45EF8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F455194-1A18-40B2-93BC-2E55FDD967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a:extLst>
              <a:ext uri="{FF2B5EF4-FFF2-40B4-BE49-F238E27FC236}">
                <a16:creationId xmlns:a16="http://schemas.microsoft.com/office/drawing/2014/main" id="{9E597531-737D-4FBC-A800-C6B401DC74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5C5942-8E2A-4DC7-826A-A7CB3DB34EC9}" type="slidenum">
              <a:rPr lang="en-GB" altLang="en-US" smtClean="0"/>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F73ACF1-F9B5-425E-B800-37737D9BBA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32F4322-3421-4CE6-AF19-192DE79C7A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600"/>
              </a:spcAft>
            </a:pPr>
            <a:r>
              <a:rPr lang="en-US" altLang="en-US" sz="1800" dirty="0">
                <a:cs typeface="Jacobs Chronos" panose="020B0603030503030204" pitchFamily="34" charset="0"/>
              </a:rPr>
              <a:t>Team Counting Exercise:</a:t>
            </a:r>
          </a:p>
          <a:p>
            <a:pPr eaLnBrk="1" hangingPunct="1">
              <a:lnSpc>
                <a:spcPct val="107000"/>
              </a:lnSpc>
              <a:spcBef>
                <a:spcPct val="0"/>
              </a:spcBef>
              <a:spcAft>
                <a:spcPts val="600"/>
              </a:spcAft>
            </a:pPr>
            <a:r>
              <a:rPr lang="en-US" altLang="en-US" sz="1800" dirty="0">
                <a:cs typeface="Jacobs Chronos" panose="020B0603030503030204" pitchFamily="34" charset="0"/>
              </a:rPr>
              <a:t>It is important that the group establish a good ‘team’ ethos and can recognize the importance of each member’s contribution.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Explain that they are being challenged to work as a team.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Ask everyone in the group to close their eyes (the rest of the class can keep theirs open but everyone must stay totally silent). The aim of the game is to count to 20, in order, with everyone in the team contributing at least one number and no one saying more than one in a row.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Because their eyes are closed they can’t tell when another person is about to speak so they must try to read the group in other ways.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This can either be used simply as a bonding exercise or, as a competition, with the group to get to 20 fastest, within the rules, being the winner.  </a:t>
            </a:r>
            <a:endParaRPr lang="en-GB" altLang="en-US" sz="1800" dirty="0">
              <a:cs typeface="Jacobs Chronos" panose="020B0603030503030204" pitchFamily="34" charset="0"/>
            </a:endParaRPr>
          </a:p>
          <a:p>
            <a:pPr eaLnBrk="1" hangingPunct="1">
              <a:spcBef>
                <a:spcPct val="0"/>
              </a:spcBef>
            </a:pPr>
            <a:r>
              <a:rPr lang="en-US" altLang="en-US" sz="1800" dirty="0">
                <a:cs typeface="Jacobs Chronos" panose="020B0603030503030204" pitchFamily="34" charset="0"/>
              </a:rPr>
              <a:t>Once all groups have completed the challenge spend some time </a:t>
            </a:r>
            <a:r>
              <a:rPr lang="en-US" altLang="en-US" sz="1800" dirty="0" err="1">
                <a:cs typeface="Jacobs Chronos" panose="020B0603030503030204" pitchFamily="34" charset="0"/>
              </a:rPr>
              <a:t>emphasising</a:t>
            </a:r>
            <a:r>
              <a:rPr lang="en-US" altLang="en-US" sz="1800" dirty="0">
                <a:cs typeface="Jacobs Chronos" panose="020B0603030503030204" pitchFamily="34" charset="0"/>
              </a:rPr>
              <a:t> the learning of the group working as a team and the fact that each team member fulfilling their role is vital for the process to work.</a:t>
            </a:r>
          </a:p>
          <a:p>
            <a:pPr eaLnBrk="1" hangingPunct="1">
              <a:spcBef>
                <a:spcPct val="0"/>
              </a:spcBef>
            </a:pPr>
            <a:endParaRPr lang="en-US" altLang="en-US" sz="1800" dirty="0"/>
          </a:p>
          <a:p>
            <a:pPr eaLnBrk="1" hangingPunct="1">
              <a:spcBef>
                <a:spcPct val="0"/>
              </a:spcBef>
            </a:pPr>
            <a:r>
              <a:rPr lang="en-US" altLang="en-US" sz="1800" dirty="0"/>
              <a:t>Team Name:</a:t>
            </a:r>
          </a:p>
          <a:p>
            <a:pPr eaLnBrk="1" hangingPunct="1">
              <a:lnSpc>
                <a:spcPct val="107000"/>
              </a:lnSpc>
              <a:spcBef>
                <a:spcPct val="0"/>
              </a:spcBef>
              <a:spcAft>
                <a:spcPts val="600"/>
              </a:spcAft>
            </a:pPr>
            <a:r>
              <a:rPr lang="en-US" altLang="en-US" sz="1800" dirty="0">
                <a:cs typeface="Jacobs Chronos" panose="020B0603030503030204" pitchFamily="34" charset="0"/>
              </a:rPr>
              <a:t>Hand each group an A3 copy of Appendix F – Group Worksheet.</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Ask them to take 5 minutes to come up with an inspiring team name that includes all members in some way. This might be an anagram of their initials, a favorite animal, food or </a:t>
            </a:r>
            <a:r>
              <a:rPr lang="en-US" altLang="en-US" sz="1800" dirty="0" err="1">
                <a:cs typeface="Jacobs Chronos" panose="020B0603030503030204" pitchFamily="34" charset="0"/>
              </a:rPr>
              <a:t>colour</a:t>
            </a:r>
            <a:r>
              <a:rPr lang="en-US" altLang="en-US" sz="1800" dirty="0">
                <a:cs typeface="Jacobs Chronos" panose="020B0603030503030204" pitchFamily="34" charset="0"/>
              </a:rPr>
              <a:t> that they have in common.</a:t>
            </a:r>
            <a:endParaRPr lang="en-GB" altLang="en-US" sz="1800" dirty="0">
              <a:cs typeface="Jacobs Chronos" panose="020B0603030503030204" pitchFamily="34" charset="0"/>
            </a:endParaRPr>
          </a:p>
          <a:p>
            <a:pPr eaLnBrk="1" hangingPunct="1">
              <a:spcBef>
                <a:spcPct val="0"/>
              </a:spcBef>
            </a:pPr>
            <a:r>
              <a:rPr lang="en-US" altLang="en-US" sz="1800" dirty="0">
                <a:cs typeface="Jacobs Chronos" panose="020B0603030503030204" pitchFamily="34" charset="0"/>
              </a:rPr>
              <a:t>Take a couple of minutes to go over the team names and seek an explanation for them that explains how everyone has been included. </a:t>
            </a:r>
            <a:endParaRPr lang="en-GB" altLang="en-US" dirty="0"/>
          </a:p>
        </p:txBody>
      </p:sp>
      <p:sp>
        <p:nvSpPr>
          <p:cNvPr id="30724" name="Slide Number Placeholder 3">
            <a:extLst>
              <a:ext uri="{FF2B5EF4-FFF2-40B4-BE49-F238E27FC236}">
                <a16:creationId xmlns:a16="http://schemas.microsoft.com/office/drawing/2014/main" id="{1E6638F0-CC27-49EE-B837-DFBE78C5C1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6E14FE-8456-4E99-96C6-0484996C9E6E}" type="slidenum">
              <a:rPr lang="en-GB" altLang="en-US" smtClean="0"/>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6D40C45-470C-4978-887E-3B3DBEB103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1564755-5C07-4641-9A81-8B204CFD51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600"/>
              </a:spcAft>
            </a:pPr>
            <a:r>
              <a:rPr lang="en-US" altLang="en-US" sz="1800" dirty="0">
                <a:cs typeface="Jacobs Chronos" panose="020B0603030503030204" pitchFamily="34" charset="0"/>
              </a:rPr>
              <a:t>Skills Wheel:</a:t>
            </a:r>
          </a:p>
          <a:p>
            <a:pPr eaLnBrk="1" hangingPunct="1">
              <a:lnSpc>
                <a:spcPct val="107000"/>
              </a:lnSpc>
              <a:spcBef>
                <a:spcPct val="0"/>
              </a:spcBef>
              <a:spcAft>
                <a:spcPts val="600"/>
              </a:spcAft>
            </a:pPr>
            <a:r>
              <a:rPr lang="en-US" altLang="en-US" sz="1800" dirty="0">
                <a:cs typeface="Jacobs Chronos" panose="020B0603030503030204" pitchFamily="34" charset="0"/>
              </a:rPr>
              <a:t>Hand out one skills wheel to each group (printed in A3 size) and post-its (1 blue and 1 red per person)(Torn up paper will work if no post-its available)</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Ask the group to stand in a circle, or, sit around a table in a circle or rectangle. (it’s important that the all have someone to their right and it’s clear who that person is).</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Using the ‘Skills Wheel’ ask the group to take one red and one blue post-it each. On the red one write their initials. On the blue one write the initials of the person to their right.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Without talking ask the group to think about which section of the wheel they would best fit on and why. </a:t>
            </a:r>
            <a:r>
              <a:rPr lang="en-US" altLang="en-US" sz="1800" b="1" dirty="0">
                <a:cs typeface="Jacobs Chronos" panose="020B0603030503030204" pitchFamily="34" charset="0"/>
              </a:rPr>
              <a:t>It’s important that they are able to explain their decision by giving examples of times when they’ve demonstrated this skill.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b="1" dirty="0">
                <a:cs typeface="Jacobs Chronos" panose="020B0603030503030204" pitchFamily="34" charset="0"/>
              </a:rPr>
              <a:t>It is important to </a:t>
            </a:r>
            <a:r>
              <a:rPr lang="en-US" altLang="en-US" sz="1800" b="1" dirty="0" err="1">
                <a:cs typeface="Jacobs Chronos" panose="020B0603030503030204" pitchFamily="34" charset="0"/>
              </a:rPr>
              <a:t>emphasise</a:t>
            </a:r>
            <a:r>
              <a:rPr lang="en-US" altLang="en-US" sz="1800" b="1" dirty="0">
                <a:cs typeface="Jacobs Chronos" panose="020B0603030503030204" pitchFamily="34" charset="0"/>
              </a:rPr>
              <a:t> that everyone has many skills and this is just thinking about one key skill that they either enjoy, are good at or, would like to further develop. </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Now ask that they do the same for the person who’s initials they have written on their blue post-it. Can they think of evidence that backs up their thinking?</a:t>
            </a:r>
            <a:endParaRPr lang="en-GB" altLang="en-US" sz="1800" dirty="0">
              <a:cs typeface="Jacobs Chronos" panose="020B0603030503030204" pitchFamily="34" charset="0"/>
            </a:endParaRPr>
          </a:p>
          <a:p>
            <a:pPr eaLnBrk="1" hangingPunct="1">
              <a:lnSpc>
                <a:spcPct val="107000"/>
              </a:lnSpc>
              <a:spcBef>
                <a:spcPct val="0"/>
              </a:spcBef>
              <a:spcAft>
                <a:spcPts val="600"/>
              </a:spcAft>
            </a:pPr>
            <a:r>
              <a:rPr lang="en-US" altLang="en-US" sz="1800" dirty="0">
                <a:cs typeface="Jacobs Chronos" panose="020B0603030503030204" pitchFamily="34" charset="0"/>
              </a:rPr>
              <a:t>Finally, ask that they place the red and the blue post-its on the sections of the wheel that they have decided on. </a:t>
            </a:r>
            <a:endParaRPr lang="en-GB" altLang="en-US" sz="1800" dirty="0">
              <a:cs typeface="Jacobs Chronos" panose="020B0603030503030204" pitchFamily="34" charset="0"/>
            </a:endParaRPr>
          </a:p>
          <a:p>
            <a:pPr eaLnBrk="1" hangingPunct="1">
              <a:spcBef>
                <a:spcPct val="0"/>
              </a:spcBef>
            </a:pPr>
            <a:r>
              <a:rPr lang="en-US" altLang="en-US" sz="1800" dirty="0">
                <a:cs typeface="Jacobs Chronos" panose="020B0603030503030204" pitchFamily="34" charset="0"/>
              </a:rPr>
              <a:t>Provide some opportunity for group discussion around WHY they selected the sections they did and an opportunity for them to evidence their thinking. It is important to emphasis that this evidence and explanation should focus on positive examples only. </a:t>
            </a:r>
            <a:endParaRPr lang="en-GB" altLang="en-US" dirty="0"/>
          </a:p>
        </p:txBody>
      </p:sp>
      <p:sp>
        <p:nvSpPr>
          <p:cNvPr id="32772" name="Slide Number Placeholder 3">
            <a:extLst>
              <a:ext uri="{FF2B5EF4-FFF2-40B4-BE49-F238E27FC236}">
                <a16:creationId xmlns:a16="http://schemas.microsoft.com/office/drawing/2014/main" id="{AD53377B-2BA8-4084-8156-D7DFD2404D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976F06-B057-4C8D-9E71-77E14450F036}" type="slidenum">
              <a:rPr lang="en-GB" altLang="en-US" smtClean="0"/>
              <a:pPr/>
              <a:t>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30D1FE6-7EA1-4193-8738-87C24F8389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79161D4-89A7-419B-B576-AE10AE163A9F}"/>
              </a:ext>
            </a:extLst>
          </p:cNvPr>
          <p:cNvSpPr>
            <a:spLocks noGrp="1"/>
          </p:cNvSpPr>
          <p:nvPr>
            <p:ph type="body" idx="1"/>
          </p:nvPr>
        </p:nvSpPr>
        <p:spPr/>
        <p:txBody>
          <a:bodyPr/>
          <a:lstStyle/>
          <a:p>
            <a:pPr eaLnBrk="1" fontAlgn="auto" hangingPunct="1">
              <a:lnSpc>
                <a:spcPct val="107000"/>
              </a:lnSpc>
              <a:spcBef>
                <a:spcPts val="0"/>
              </a:spcBef>
              <a:spcAft>
                <a:spcPts val="600"/>
              </a:spcAft>
              <a:defRPr/>
            </a:pPr>
            <a:r>
              <a:rPr lang="en-US" sz="1800" dirty="0">
                <a:ea typeface="Jacobs Chronos" panose="020B0603030503030204" pitchFamily="34" charset="0"/>
              </a:rPr>
              <a:t>Look at the Job Roles described. </a:t>
            </a:r>
            <a:endParaRPr lang="en-GB" sz="1800" dirty="0">
              <a:ea typeface="Jacobs Chronos" panose="020B0603030503030204" pitchFamily="34"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Invite questions/discussion from the class around:</a:t>
            </a:r>
            <a:endParaRPr lang="en-GB" sz="1800" dirty="0">
              <a:ea typeface="Jacobs Chronos" panose="020B0603030503030204" pitchFamily="34"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Have they heard of this role before? </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Can they think of the types of skills that might be helpful in this role?</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What do they think might be the best/most challenging aspects of this role?</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800" dirty="0">
                <a:ea typeface="Jacobs Chronos" panose="020B0603030503030204" pitchFamily="34" charset="0"/>
              </a:rPr>
              <a:t>Ask them to consider; silently, which member of the group might be best suited to each role. </a:t>
            </a:r>
          </a:p>
          <a:p>
            <a:pPr eaLnBrk="1" fontAlgn="auto" hangingPunct="1">
              <a:spcBef>
                <a:spcPts val="0"/>
              </a:spcBef>
              <a:spcAft>
                <a:spcPts val="0"/>
              </a:spcAft>
              <a:defRPr/>
            </a:pPr>
            <a:endParaRPr lang="en-US" sz="1800" dirty="0"/>
          </a:p>
          <a:p>
            <a:pPr eaLnBrk="1" fontAlgn="auto" hangingPunct="1">
              <a:lnSpc>
                <a:spcPct val="107000"/>
              </a:lnSpc>
              <a:spcBef>
                <a:spcPts val="0"/>
              </a:spcBef>
              <a:spcAft>
                <a:spcPts val="600"/>
              </a:spcAft>
              <a:defRPr/>
            </a:pPr>
            <a:r>
              <a:rPr lang="en-US" sz="1800" dirty="0">
                <a:ea typeface="Jacobs Chronos" panose="020B0603030503030204" pitchFamily="34" charset="0"/>
              </a:rPr>
              <a:t>Ask each group to look out their A3 copy of Appendix F – Group Worksheet and a pad of post-its (or torn-up paper)</a:t>
            </a:r>
            <a:endParaRPr lang="en-GB" sz="1800" dirty="0">
              <a:ea typeface="Jacobs Chronos" panose="020B0603030503030204" pitchFamily="34"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Ask that the young people carefully consider which member of their group would be most appropriate for each role. They should be able to justify their answers based on evidence and their previous learning around the personality traits of the group. They should include themselves in this process. </a:t>
            </a:r>
            <a:endParaRPr lang="en-GB" sz="1800" dirty="0">
              <a:ea typeface="Jacobs Chronos" panose="020B0603030503030204" pitchFamily="34"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Ask the young people to write the initials of each member of their group on the back/sticky side of their post-its (or the back of the torn-up paper) with one set of initials per post-it. Then, place one post-it on each role; with the initials of the person they feel would be most appropriate for that role, including their own initials.</a:t>
            </a:r>
            <a:endParaRPr lang="en-GB" sz="1800" dirty="0">
              <a:ea typeface="Jacobs Chronos" panose="020B0603030503030204" pitchFamily="34"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After every group has finished (you may wish to set a timer or </a:t>
            </a:r>
            <a:r>
              <a:rPr lang="en-US" sz="1800" u="sng" dirty="0">
                <a:solidFill>
                  <a:srgbClr val="2314DC"/>
                </a:solidFill>
                <a:ea typeface="Jacobs Chronos" panose="020B0603030503030204" pitchFamily="34" charset="0"/>
                <a:hlinkClick r:id="rId3"/>
              </a:rPr>
              <a:t>stopwatch</a:t>
            </a:r>
            <a:r>
              <a:rPr lang="en-US" sz="1800" dirty="0">
                <a:ea typeface="Jacobs Chronos" panose="020B0603030503030204" pitchFamily="34" charset="0"/>
              </a:rPr>
              <a:t> for this) provide some time for the group to reveal and discuss the results. There may be an obvious candidate for each role, or there may be some difference in opinion. The challenge will be for pupils to come to a decision amongst themselves and assign one person to each roll. </a:t>
            </a:r>
            <a:endParaRPr lang="en-GB" sz="1800" dirty="0">
              <a:ea typeface="Jacobs Chronos" panose="020B0603030503030204" pitchFamily="34" charset="0"/>
            </a:endParaRPr>
          </a:p>
          <a:p>
            <a:pPr eaLnBrk="1" fontAlgn="auto" hangingPunct="1">
              <a:spcBef>
                <a:spcPts val="0"/>
              </a:spcBef>
              <a:spcAft>
                <a:spcPts val="0"/>
              </a:spcAft>
              <a:defRPr/>
            </a:pPr>
            <a:r>
              <a:rPr lang="en-US" sz="1800" dirty="0">
                <a:ea typeface="Jacobs Chronos" panose="020B0603030503030204" pitchFamily="34" charset="0"/>
              </a:rPr>
              <a:t>They can then report these results to the whole class, explaining the decisions they came to and why. </a:t>
            </a:r>
          </a:p>
          <a:p>
            <a:pPr eaLnBrk="1" fontAlgn="auto" hangingPunct="1">
              <a:spcBef>
                <a:spcPts val="0"/>
              </a:spcBef>
              <a:spcAft>
                <a:spcPts val="0"/>
              </a:spcAft>
              <a:defRPr/>
            </a:pPr>
            <a:endParaRPr lang="en-US" sz="1800" dirty="0"/>
          </a:p>
          <a:p>
            <a:pPr eaLnBrk="1" fontAlgn="auto" hangingPunct="1">
              <a:spcBef>
                <a:spcPts val="0"/>
              </a:spcBef>
              <a:spcAft>
                <a:spcPts val="0"/>
              </a:spcAft>
              <a:defRPr/>
            </a:pPr>
            <a:r>
              <a:rPr lang="en-US" sz="1800" dirty="0">
                <a:ea typeface="Jacobs Chronos" panose="020B0603030503030204" pitchFamily="34" charset="0"/>
              </a:rPr>
              <a:t>Explain to the class that the task next time will be to build on what they have learned in this lesson by working within their groups, in the jobs they have been allocated, to research and devise their own flood protection strategy. </a:t>
            </a:r>
            <a:endParaRPr lang="en-GB" sz="1800" dirty="0">
              <a:ea typeface="Jacobs Chronos" panose="020B0603030503030204" pitchFamily="34" charset="0"/>
            </a:endParaRPr>
          </a:p>
          <a:p>
            <a:pPr eaLnBrk="1" fontAlgn="auto" hangingPunct="1">
              <a:spcBef>
                <a:spcPts val="0"/>
              </a:spcBef>
              <a:spcAft>
                <a:spcPts val="0"/>
              </a:spcAft>
              <a:defRPr/>
            </a:pPr>
            <a:endParaRPr lang="en-GB" dirty="0"/>
          </a:p>
        </p:txBody>
      </p:sp>
      <p:sp>
        <p:nvSpPr>
          <p:cNvPr id="34820" name="Slide Number Placeholder 3">
            <a:extLst>
              <a:ext uri="{FF2B5EF4-FFF2-40B4-BE49-F238E27FC236}">
                <a16:creationId xmlns:a16="http://schemas.microsoft.com/office/drawing/2014/main" id="{2B1149B0-E1A3-482F-BD5B-BE8313305C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717592-F9BB-4750-8507-93EB5B9CC907}" type="slidenum">
              <a:rPr lang="en-GB" altLang="en-US" smtClean="0"/>
              <a:pPr/>
              <a:t>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E73A708-895C-4160-BD09-C5C657D08C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0F00AC3-0DFC-44E8-8F24-D53B69B99E90}"/>
              </a:ext>
            </a:extLst>
          </p:cNvPr>
          <p:cNvSpPr>
            <a:spLocks noGrp="1"/>
          </p:cNvSpPr>
          <p:nvPr>
            <p:ph type="body" idx="1"/>
          </p:nvPr>
        </p:nvSpPr>
        <p:spPr/>
        <p:txBody>
          <a:bodyPr/>
          <a:lstStyle/>
          <a:p>
            <a:pPr eaLnBrk="1" fontAlgn="auto" hangingPunct="1">
              <a:lnSpc>
                <a:spcPct val="107000"/>
              </a:lnSpc>
              <a:spcBef>
                <a:spcPts val="0"/>
              </a:spcBef>
              <a:spcAft>
                <a:spcPts val="600"/>
              </a:spcAft>
              <a:defRPr/>
            </a:pPr>
            <a:r>
              <a:rPr lang="en-US" sz="1800" dirty="0">
                <a:ea typeface="Jacobs Chronos" panose="020B0603030503030204" pitchFamily="34" charset="0"/>
              </a:rPr>
              <a:t>Freeze the board so that it won’t move if touched or draw this grid on a whiteboard. </a:t>
            </a:r>
            <a:endParaRPr lang="en-GB" sz="1800" dirty="0">
              <a:ea typeface="Jacobs Chronos" panose="020B0603030503030204" pitchFamily="34" charset="0"/>
            </a:endParaRPr>
          </a:p>
          <a:p>
            <a:pPr eaLnBrk="1" fontAlgn="auto" hangingPunct="1">
              <a:lnSpc>
                <a:spcPct val="107000"/>
              </a:lnSpc>
              <a:spcBef>
                <a:spcPts val="0"/>
              </a:spcBef>
              <a:spcAft>
                <a:spcPts val="800"/>
              </a:spcAft>
              <a:defRPr/>
            </a:pPr>
            <a:r>
              <a:rPr lang="en-US" sz="1800" dirty="0">
                <a:ea typeface="Jacobs Chronos" panose="020B0603030503030204" pitchFamily="34" charset="0"/>
              </a:rPr>
              <a:t>Explain that:</a:t>
            </a:r>
            <a:endParaRPr lang="en-GB" sz="1800" dirty="0">
              <a:ea typeface="Jacobs Chronos" panose="020B0603030503030204" pitchFamily="34"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Head means something that made you think during the activity and would now like to look into further during your upcoming research</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Heart means something you really enjoyed</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Bag means something you will remember </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Bin means something you won’t be taking further in your research</a:t>
            </a:r>
            <a:endParaRPr lang="en-GB" sz="1800" dirty="0">
              <a:ea typeface="Times New Roman" panose="02020603050405020304" pitchFamily="18" charset="0"/>
              <a:cs typeface="Times New Roman" panose="02020603050405020304" pitchFamily="18" charset="0"/>
            </a:endParaRPr>
          </a:p>
          <a:p>
            <a:pPr eaLnBrk="1" fontAlgn="auto" hangingPunct="1">
              <a:lnSpc>
                <a:spcPct val="107000"/>
              </a:lnSpc>
              <a:spcBef>
                <a:spcPts val="0"/>
              </a:spcBef>
              <a:spcAft>
                <a:spcPts val="600"/>
              </a:spcAft>
              <a:defRPr/>
            </a:pPr>
            <a:r>
              <a:rPr lang="en-US" sz="1800" dirty="0">
                <a:ea typeface="Jacobs Chronos" panose="020B0603030503030204" pitchFamily="34" charset="0"/>
              </a:rPr>
              <a:t>Hand out 4 post-it to each group and ask them to complete 1 for each section on the slide. Post-its can be kept to inform future learning. </a:t>
            </a:r>
            <a:endParaRPr lang="en-GB" sz="1800" dirty="0">
              <a:ea typeface="Jacobs Chronos" panose="020B0603030503030204" pitchFamily="34" charset="0"/>
            </a:endParaRPr>
          </a:p>
          <a:p>
            <a:pPr eaLnBrk="1" fontAlgn="auto" hangingPunct="1">
              <a:spcBef>
                <a:spcPts val="0"/>
              </a:spcBef>
              <a:spcAft>
                <a:spcPts val="0"/>
              </a:spcAft>
              <a:defRPr/>
            </a:pPr>
            <a:r>
              <a:rPr lang="en-US" sz="1800" dirty="0">
                <a:ea typeface="Jacobs Chronos" panose="020B0603030503030204" pitchFamily="34" charset="0"/>
              </a:rPr>
              <a:t>Allow time for questions</a:t>
            </a:r>
            <a:endParaRPr lang="en-GB" dirty="0"/>
          </a:p>
        </p:txBody>
      </p:sp>
      <p:sp>
        <p:nvSpPr>
          <p:cNvPr id="38916" name="Slide Number Placeholder 3">
            <a:extLst>
              <a:ext uri="{FF2B5EF4-FFF2-40B4-BE49-F238E27FC236}">
                <a16:creationId xmlns:a16="http://schemas.microsoft.com/office/drawing/2014/main" id="{17BD7FAA-7B69-4C57-B3DC-0E7D64568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273478-CAAD-4D89-A946-E72EF998D889}" type="slidenum">
              <a:rPr lang="en-GB" altLang="en-US" smtClean="0"/>
              <a:pPr/>
              <a:t>12</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AF06CF0-0395-4EA9-98AD-38AB11E28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04E382-75DD-4A96-B07A-DF83F7F60046}"/>
              </a:ext>
            </a:extLst>
          </p:cNvPr>
          <p:cNvSpPr>
            <a:spLocks noGrp="1"/>
          </p:cNvSpPr>
          <p:nvPr>
            <p:ph type="body" idx="1"/>
          </p:nvPr>
        </p:nvSpPr>
        <p:spPr/>
        <p:txBody>
          <a:bodyPr/>
          <a:lstStyle/>
          <a:p>
            <a:pPr eaLnBrk="1" fontAlgn="auto" hangingPunct="1">
              <a:spcBef>
                <a:spcPts val="0"/>
              </a:spcBef>
              <a:spcAft>
                <a:spcPts val="600"/>
              </a:spcAft>
              <a:defRPr/>
            </a:pPr>
            <a:r>
              <a:rPr lang="en-US" sz="1800" dirty="0">
                <a:ea typeface="Jacobs Chronos" panose="020B0603030503030204" pitchFamily="34" charset="0"/>
              </a:rPr>
              <a:t>Discuss these with the class and clarify any unfamiliar terms or concepts. </a:t>
            </a:r>
            <a:endParaRPr lang="en-US" sz="1800" dirty="0">
              <a:ea typeface="Times New Roman" panose="02020603050405020304" pitchFamily="18" charset="0"/>
              <a:cs typeface="Calibri" panose="020F0502020204030204" pitchFamily="34" charset="0"/>
            </a:endParaRPr>
          </a:p>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Can learners remember:</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Some of the flood protection strategies discussed?</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4DB888"/>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Their role, and the roles of others, on their team?</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Ask the young people to look out their notes from the previous lesson/session and use these to help inform their research. </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Note: as this lesson can take place over several sessions it can be helpful to have a re-cap at the beginning of each session to re-focus and remind the young people what their focus and goals should be at the beginning of each session to ensure they remain focused. It is best to be as explicit as possible about the number of sessions the young people will have in which to conduct their research so that they can plan accordingly. </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800" dirty="0">
                <a:ea typeface="Jacobs Chronos" panose="020B0603030503030204" pitchFamily="34" charset="0"/>
              </a:rPr>
              <a:t>At this stage the pupils are simply exploring the options available and researching some of the issues that these options might cause, as well as identifying the key benefits of each option. They are not yet at the point of identifying their specific solution but are gathering the information required to help them do so. </a:t>
            </a:r>
            <a:endParaRPr lang="en-GB" dirty="0"/>
          </a:p>
        </p:txBody>
      </p:sp>
      <p:sp>
        <p:nvSpPr>
          <p:cNvPr id="41988" name="Slide Number Placeholder 3">
            <a:extLst>
              <a:ext uri="{FF2B5EF4-FFF2-40B4-BE49-F238E27FC236}">
                <a16:creationId xmlns:a16="http://schemas.microsoft.com/office/drawing/2014/main" id="{5E8F0882-6820-4F90-BEE6-CCDEBD7D0E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2B9154-35FB-4B78-A8EE-3FBD8F69B81E}" type="slidenum">
              <a:rPr lang="en-GB" altLang="en-US" smtClean="0"/>
              <a:pPr/>
              <a:t>14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0865AFE-F905-4D46-9173-1C2FC7DEDD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C4E57C-5C50-41A5-B7A4-5F271E81F964}"/>
              </a:ext>
            </a:extLst>
          </p:cNvPr>
          <p:cNvSpPr>
            <a:spLocks noGrp="1"/>
          </p:cNvSpPr>
          <p:nvPr>
            <p:ph type="body" idx="1"/>
          </p:nvPr>
        </p:nvSpPr>
        <p:spPr/>
        <p:txBody>
          <a:bodyPr/>
          <a:lstStyle/>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If this lesson is being completed as a series of sessions, ask each group to meet and discuss 3 objectives for this session. For example, they may want to:</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00804C"/>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Find out more about one specific flood protection strategy that they’d like to use as part of their scheme. </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00804C"/>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Investigate the counter-arguments they might come up against when using this strategy. </a:t>
            </a:r>
            <a:endParaRPr lang="en-GB" sz="1800" dirty="0">
              <a:ea typeface="Times New Roman" panose="02020603050405020304" pitchFamily="18" charset="0"/>
              <a:cs typeface="Times New Roman" panose="02020603050405020304" pitchFamily="18" charset="0"/>
            </a:endParaRPr>
          </a:p>
          <a:p>
            <a:pPr marL="342900" indent="-342900" eaLnBrk="1" fontAlgn="auto" hangingPunct="1">
              <a:spcBef>
                <a:spcPts val="0"/>
              </a:spcBef>
              <a:spcAft>
                <a:spcPts val="600"/>
              </a:spcAft>
              <a:buClr>
                <a:srgbClr val="00804C"/>
              </a:buClr>
              <a:buSzPts val="1100"/>
              <a:buFont typeface="Calibri" panose="020F0502020204030204" pitchFamily="34" charset="0"/>
              <a:buChar char="-"/>
              <a:defRPr/>
            </a:pPr>
            <a:r>
              <a:rPr lang="en-US" sz="1800" dirty="0">
                <a:ea typeface="Times New Roman" panose="02020603050405020304" pitchFamily="18" charset="0"/>
                <a:cs typeface="Times New Roman" panose="02020603050405020304" pitchFamily="18" charset="0"/>
              </a:rPr>
              <a:t>Look into some interventions on how to manage stakeholder concerns and other constraints</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600"/>
              </a:spcAft>
              <a:defRPr/>
            </a:pPr>
            <a:r>
              <a:rPr lang="en-US" sz="1800" dirty="0">
                <a:ea typeface="Times New Roman" panose="02020603050405020304" pitchFamily="18" charset="0"/>
                <a:cs typeface="Calibri" panose="020F0502020204030204" pitchFamily="34" charset="0"/>
              </a:rPr>
              <a:t>Encourage them to set ‘SMART’ goals (Specific, Measurable, Achievable, Relevant and Time bound)</a:t>
            </a:r>
            <a:endParaRPr lang="en-GB" sz="1800" dirty="0">
              <a:ea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1800" dirty="0">
                <a:ea typeface="Jacobs Chronos" panose="020B0603030503030204" pitchFamily="34" charset="0"/>
              </a:rPr>
              <a:t>Ask them to also think ahead to what their goals might be for the next/future sessions so that they can include this information as part of their planning. </a:t>
            </a:r>
            <a:endParaRPr lang="en-GB" dirty="0"/>
          </a:p>
        </p:txBody>
      </p:sp>
      <p:sp>
        <p:nvSpPr>
          <p:cNvPr id="45060" name="Slide Number Placeholder 3">
            <a:extLst>
              <a:ext uri="{FF2B5EF4-FFF2-40B4-BE49-F238E27FC236}">
                <a16:creationId xmlns:a16="http://schemas.microsoft.com/office/drawing/2014/main" id="{7297FCDE-251E-4C9F-9CC2-CE8427900E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2A57A5-7040-4698-8CB2-935A5A1A21A3}" type="slidenum">
              <a:rPr lang="en-GB" altLang="en-US" smtClean="0"/>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468C2F5-66E7-4383-8A09-8CD6BA154B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8A31E6F7-308C-4366-AA09-7BBF4CADF4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5245100"/>
            <a:ext cx="14509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A76FD861-49FB-4800-BE53-ECBACE63058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8300" y="5678488"/>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2"/>
          <p:cNvSpPr>
            <a:spLocks noGrp="1"/>
          </p:cNvSpPr>
          <p:nvPr>
            <p:ph type="body" sz="quarter" idx="11"/>
          </p:nvPr>
        </p:nvSpPr>
        <p:spPr>
          <a:xfrm>
            <a:off x="3188516" y="4579852"/>
            <a:ext cx="6088062" cy="469943"/>
          </a:xfrm>
        </p:spPr>
        <p:txBody>
          <a:bodyPr>
            <a:noAutofit/>
          </a:bodyPr>
          <a:lstStyle>
            <a:lvl1pPr marL="0" indent="0">
              <a:buNone/>
              <a:defRPr sz="24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
        <p:nvSpPr>
          <p:cNvPr id="19" name="Text Placeholder 12"/>
          <p:cNvSpPr>
            <a:spLocks noGrp="1"/>
          </p:cNvSpPr>
          <p:nvPr>
            <p:ph type="body" sz="quarter" idx="10"/>
          </p:nvPr>
        </p:nvSpPr>
        <p:spPr>
          <a:xfrm>
            <a:off x="3188516" y="1795463"/>
            <a:ext cx="6088062" cy="2117510"/>
          </a:xfrm>
        </p:spPr>
        <p:txBody>
          <a:bodyPr>
            <a:noAutofit/>
          </a:bodyPr>
          <a:lstStyle>
            <a:lvl1pPr marL="0" indent="0">
              <a:buNone/>
              <a:defRPr sz="48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Tree>
    <p:extLst>
      <p:ext uri="{BB962C8B-B14F-4D97-AF65-F5344CB8AC3E}">
        <p14:creationId xmlns:p14="http://schemas.microsoft.com/office/powerpoint/2010/main" val="163075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E3B69D6-6B62-4F82-9B3F-A377F6E25F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4A1329B8-8F8E-4F8E-A7D6-74B65AB398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97A356B3-D348-4FF0-A1FA-1968C48491B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8805AA0-0F68-4356-ADC5-BDDA0746219B}"/>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9" name="Text Placeholder 9"/>
          <p:cNvSpPr>
            <a:spLocks noGrp="1"/>
          </p:cNvSpPr>
          <p:nvPr>
            <p:ph type="body" sz="quarter" idx="10"/>
          </p:nvPr>
        </p:nvSpPr>
        <p:spPr>
          <a:xfrm>
            <a:off x="568325" y="379413"/>
            <a:ext cx="10388600" cy="50958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1368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6BB27C8-123A-440E-8AEC-6AEB05F349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8EBDC358-F982-4C2D-A1C0-BB91A79D07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9F29B9C-7117-4734-8FD6-52CA98E6C8F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245299F-203A-4709-A118-A1452F794F82}"/>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10" name="Text Placeholder 9"/>
          <p:cNvSpPr>
            <a:spLocks noGrp="1"/>
          </p:cNvSpPr>
          <p:nvPr>
            <p:ph type="body" sz="quarter" idx="10"/>
          </p:nvPr>
        </p:nvSpPr>
        <p:spPr>
          <a:xfrm>
            <a:off x="568325" y="379413"/>
            <a:ext cx="10388600" cy="50958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01793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D25FCC-323A-4197-A761-DA67D5C490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07B3999F-C3BA-43FC-8B7A-87D3283E4C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F6DA401F-AA32-4467-BE17-8D0A9B5224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4A4A291-427A-4FE5-9634-57898C9A2902}"/>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9" name="Text Placeholder 9"/>
          <p:cNvSpPr>
            <a:spLocks noGrp="1"/>
          </p:cNvSpPr>
          <p:nvPr>
            <p:ph type="body" sz="quarter" idx="10"/>
          </p:nvPr>
        </p:nvSpPr>
        <p:spPr>
          <a:xfrm>
            <a:off x="568325" y="379413"/>
            <a:ext cx="10388600" cy="50958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2988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143EF65-4257-4BC6-B429-DB6877919B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7">
            <a:extLst>
              <a:ext uri="{FF2B5EF4-FFF2-40B4-BE49-F238E27FC236}">
                <a16:creationId xmlns:a16="http://schemas.microsoft.com/office/drawing/2014/main" id="{81F0EF4A-6D03-4E8F-9AD8-8DFB0007AD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5245100"/>
            <a:ext cx="14509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A11E6EAC-20DB-46BE-9562-9726CB4381D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8300" y="5678488"/>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p:cNvSpPr>
            <a:spLocks noGrp="1"/>
          </p:cNvSpPr>
          <p:nvPr>
            <p:ph type="body" sz="quarter" idx="10"/>
          </p:nvPr>
        </p:nvSpPr>
        <p:spPr>
          <a:xfrm>
            <a:off x="3188516" y="1795463"/>
            <a:ext cx="6088062" cy="2117510"/>
          </a:xfrm>
        </p:spPr>
        <p:txBody>
          <a:bodyPr>
            <a:noAutofit/>
          </a:bodyPr>
          <a:lstStyle>
            <a:lvl1pPr marL="0" indent="0">
              <a:buNone/>
              <a:defRPr sz="48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Tree>
    <p:extLst>
      <p:ext uri="{BB962C8B-B14F-4D97-AF65-F5344CB8AC3E}">
        <p14:creationId xmlns:p14="http://schemas.microsoft.com/office/powerpoint/2010/main" val="243451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39B61A4-5CA7-414C-9439-C8901F5E55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A8E7419D-9507-4191-A53D-7A972C8367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2D7DF67-BCD7-4033-AC0C-00BF775D37E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B7BD23F-6F38-4A80-AD03-66B6087BC2A6}"/>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10" name="Text Placeholder 9"/>
          <p:cNvSpPr>
            <a:spLocks noGrp="1"/>
          </p:cNvSpPr>
          <p:nvPr>
            <p:ph type="body" sz="quarter" idx="10"/>
          </p:nvPr>
        </p:nvSpPr>
        <p:spPr>
          <a:xfrm>
            <a:off x="568325" y="379413"/>
            <a:ext cx="10388600" cy="50958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9286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DD24B7-DA16-4F73-BB1A-A788629B54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3F82BAE4-71D3-4E0F-8129-722CD39D99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5245100"/>
            <a:ext cx="14509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C86E3148-4ADC-4F6C-87BF-05B30C7479F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8300" y="5678488"/>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2"/>
          <p:cNvSpPr>
            <a:spLocks noGrp="1"/>
          </p:cNvSpPr>
          <p:nvPr>
            <p:ph type="body" sz="quarter" idx="11"/>
          </p:nvPr>
        </p:nvSpPr>
        <p:spPr>
          <a:xfrm>
            <a:off x="3188516" y="4579852"/>
            <a:ext cx="6088062" cy="469943"/>
          </a:xfrm>
        </p:spPr>
        <p:txBody>
          <a:bodyPr>
            <a:noAutofit/>
          </a:bodyPr>
          <a:lstStyle>
            <a:lvl1pPr marL="0" indent="0">
              <a:buNone/>
              <a:defRPr sz="24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
        <p:nvSpPr>
          <p:cNvPr id="19" name="Text Placeholder 12"/>
          <p:cNvSpPr>
            <a:spLocks noGrp="1"/>
          </p:cNvSpPr>
          <p:nvPr>
            <p:ph type="body" sz="quarter" idx="10"/>
          </p:nvPr>
        </p:nvSpPr>
        <p:spPr>
          <a:xfrm>
            <a:off x="3188516" y="1795463"/>
            <a:ext cx="6088062" cy="2117510"/>
          </a:xfrm>
        </p:spPr>
        <p:txBody>
          <a:bodyPr>
            <a:noAutofit/>
          </a:bodyPr>
          <a:lstStyle>
            <a:lvl1pPr marL="0" indent="0">
              <a:buNone/>
              <a:defRPr sz="48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Tree>
    <p:extLst>
      <p:ext uri="{BB962C8B-B14F-4D97-AF65-F5344CB8AC3E}">
        <p14:creationId xmlns:p14="http://schemas.microsoft.com/office/powerpoint/2010/main" val="28523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B89BE56-F691-4A21-AB6F-E330F35CF6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7">
            <a:extLst>
              <a:ext uri="{FF2B5EF4-FFF2-40B4-BE49-F238E27FC236}">
                <a16:creationId xmlns:a16="http://schemas.microsoft.com/office/drawing/2014/main" id="{6C06FF0A-28FB-4A43-9D99-A18C52790A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5245100"/>
            <a:ext cx="14509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03EC2C2-7B95-4322-B123-949D190975C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8300" y="5678488"/>
            <a:ext cx="14255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2"/>
          <p:cNvSpPr>
            <a:spLocks noGrp="1"/>
          </p:cNvSpPr>
          <p:nvPr>
            <p:ph type="body" sz="quarter" idx="10"/>
          </p:nvPr>
        </p:nvSpPr>
        <p:spPr>
          <a:xfrm>
            <a:off x="3188516" y="1795463"/>
            <a:ext cx="6088062" cy="2117510"/>
          </a:xfrm>
        </p:spPr>
        <p:txBody>
          <a:bodyPr>
            <a:noAutofit/>
          </a:bodyPr>
          <a:lstStyle>
            <a:lvl1pPr marL="0" indent="0">
              <a:buNone/>
              <a:defRPr sz="4800">
                <a:solidFill>
                  <a:schemeClr val="bg1"/>
                </a:solidFill>
              </a:defRPr>
            </a:lvl1pPr>
            <a:lvl2pPr marL="457200" indent="0">
              <a:buNone/>
              <a:defRPr sz="4800"/>
            </a:lvl2pPr>
            <a:lvl3pPr marL="914400" indent="0">
              <a:buNone/>
              <a:defRPr sz="4800"/>
            </a:lvl3pPr>
            <a:lvl4pPr marL="1371600" indent="0">
              <a:buNone/>
              <a:defRPr sz="4800"/>
            </a:lvl4pPr>
            <a:lvl5pPr marL="1828800" indent="0">
              <a:buNone/>
              <a:defRPr sz="4800"/>
            </a:lvl5pPr>
          </a:lstStyle>
          <a:p>
            <a:pPr lvl="0"/>
            <a:r>
              <a:rPr lang="en-US"/>
              <a:t>Click to edit Master text styles</a:t>
            </a:r>
          </a:p>
        </p:txBody>
      </p:sp>
    </p:spTree>
    <p:extLst>
      <p:ext uri="{BB962C8B-B14F-4D97-AF65-F5344CB8AC3E}">
        <p14:creationId xmlns:p14="http://schemas.microsoft.com/office/powerpoint/2010/main" val="200646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D7A33FA-B7C7-459B-B5C5-9CFD469B53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3D32ACFC-6CB6-4341-8B6E-2A014AE6C1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CCE75E2F-CFB3-4BBF-B5CC-9594AE26B8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74EEDF2-CE4C-4699-8D53-595CB564B88B}"/>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9" name="Text Placeholder 9"/>
          <p:cNvSpPr>
            <a:spLocks noGrp="1"/>
          </p:cNvSpPr>
          <p:nvPr>
            <p:ph type="body" sz="quarter" idx="10"/>
          </p:nvPr>
        </p:nvSpPr>
        <p:spPr>
          <a:xfrm>
            <a:off x="568325" y="379413"/>
            <a:ext cx="10388600" cy="509587"/>
          </a:xfrm>
        </p:spPr>
        <p:txBody>
          <a:bodyPr/>
          <a:lstStyle>
            <a:lvl1pPr marL="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376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4F30EC1-308E-40FE-938C-C8C47118AF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7">
            <a:extLst>
              <a:ext uri="{FF2B5EF4-FFF2-40B4-BE49-F238E27FC236}">
                <a16:creationId xmlns:a16="http://schemas.microsoft.com/office/drawing/2014/main" id="{421D0C94-B639-44DC-843E-BD5999C450D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0388" y="5976938"/>
            <a:ext cx="8810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831E021-F684-46AB-8923-B1F1B60BB5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17213" y="6035675"/>
            <a:ext cx="1236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9D315BB-0301-4AA0-81A6-E3BA99D891CC}"/>
              </a:ext>
            </a:extLst>
          </p:cNvPr>
          <p:cNvSpPr txBox="1">
            <a:spLocks noChangeArrowheads="1"/>
          </p:cNvSpPr>
          <p:nvPr userDrawn="1"/>
        </p:nvSpPr>
        <p:spPr bwMode="auto">
          <a:xfrm>
            <a:off x="4233863" y="6297613"/>
            <a:ext cx="3690937" cy="3079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GB" altLang="en-US" sz="1400" dirty="0">
                <a:solidFill>
                  <a:schemeClr val="bg1"/>
                </a:solidFill>
              </a:rPr>
              <a:t>Protecting the heart of our communities</a:t>
            </a:r>
            <a:endParaRPr lang="en-US" altLang="en-US" sz="1400" dirty="0">
              <a:solidFill>
                <a:schemeClr val="bg1"/>
              </a:solidFill>
            </a:endParaRPr>
          </a:p>
        </p:txBody>
      </p:sp>
      <p:sp>
        <p:nvSpPr>
          <p:cNvPr id="9" name="Text Placeholder 9"/>
          <p:cNvSpPr>
            <a:spLocks noGrp="1"/>
          </p:cNvSpPr>
          <p:nvPr>
            <p:ph type="body" sz="quarter" idx="10"/>
          </p:nvPr>
        </p:nvSpPr>
        <p:spPr>
          <a:xfrm>
            <a:off x="568325" y="379413"/>
            <a:ext cx="10388600" cy="509587"/>
          </a:xfrm>
        </p:spPr>
        <p:txBody>
          <a:bodyPr/>
          <a:lstStyle>
            <a:lvl1pPr marL="0" indent="0">
              <a:buNone/>
              <a:defRPr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1"/>
          <p:cNvSpPr>
            <a:spLocks noGrp="1"/>
          </p:cNvSpPr>
          <p:nvPr>
            <p:ph type="body" sz="quarter" idx="11"/>
          </p:nvPr>
        </p:nvSpPr>
        <p:spPr>
          <a:xfrm>
            <a:off x="568325" y="1952625"/>
            <a:ext cx="11071225" cy="3657600"/>
          </a:xfrm>
        </p:spPr>
        <p:txBody>
          <a:bodyPr>
            <a:normAutofit/>
          </a:bodyPr>
          <a:lstStyle>
            <a:lvl1pPr>
              <a:defRPr sz="20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867151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F640395-8A0F-497D-ACD4-750F2B3B88A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D6F378A-E897-42CC-BB60-B82200F9088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338823-66EC-4501-A3A4-CF00603A5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BDC3E44-4CC1-46E5-9FD1-6119E4BB9044}" type="datetimeFigureOut">
              <a:rPr lang="en-US"/>
              <a:pPr>
                <a:defRPr/>
              </a:pPr>
              <a:t>12/20/2022</a:t>
            </a:fld>
            <a:endParaRPr lang="en-US"/>
          </a:p>
        </p:txBody>
      </p:sp>
      <p:sp>
        <p:nvSpPr>
          <p:cNvPr id="5" name="Footer Placeholder 4">
            <a:extLst>
              <a:ext uri="{FF2B5EF4-FFF2-40B4-BE49-F238E27FC236}">
                <a16:creationId xmlns:a16="http://schemas.microsoft.com/office/drawing/2014/main" id="{533C0FFC-5430-421A-8EA6-F8031C267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3C9748B-61B7-4A36-8634-2289076F3CC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AE4D8B-5D56-4823-B9F4-6A02452F91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F5E6EB0-6CAC-4F0C-A140-EC88FE3978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BE7B28-D69D-4395-8283-AE223F8E74A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E404B1-FD38-41AA-8FEF-BC78F6364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F7D8138-8929-4DC3-860D-DF7D4F524AB2}" type="datetimeFigureOut">
              <a:rPr lang="en-US"/>
              <a:pPr>
                <a:defRPr/>
              </a:pPr>
              <a:t>12/20/2022</a:t>
            </a:fld>
            <a:endParaRPr lang="en-US"/>
          </a:p>
        </p:txBody>
      </p:sp>
      <p:sp>
        <p:nvSpPr>
          <p:cNvPr id="5" name="Footer Placeholder 4">
            <a:extLst>
              <a:ext uri="{FF2B5EF4-FFF2-40B4-BE49-F238E27FC236}">
                <a16:creationId xmlns:a16="http://schemas.microsoft.com/office/drawing/2014/main" id="{BE211DE4-81F2-4CCD-A0C0-B5268B3A9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F3DAA0-7F21-4EE8-BD11-4503B84C917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5C83B72-65AA-4B7A-8D85-0B4106139F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DE852A8-E9AD-499E-8504-E02E23A3E37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85A118C-5187-4577-873C-1AF0E516794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01C5E9D-0A32-471F-86B2-24265AB9E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69BC09-8AE6-4F7C-BAEF-168B91D35133}" type="datetimeFigureOut">
              <a:rPr lang="en-US"/>
              <a:pPr>
                <a:defRPr/>
              </a:pPr>
              <a:t>12/20/2022</a:t>
            </a:fld>
            <a:endParaRPr lang="en-US"/>
          </a:p>
        </p:txBody>
      </p:sp>
      <p:sp>
        <p:nvSpPr>
          <p:cNvPr id="5" name="Footer Placeholder 4">
            <a:extLst>
              <a:ext uri="{FF2B5EF4-FFF2-40B4-BE49-F238E27FC236}">
                <a16:creationId xmlns:a16="http://schemas.microsoft.com/office/drawing/2014/main" id="{64E170CF-7BF0-4D11-9897-AB7BEE828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C0501D2-D6D4-48CE-A427-22FA241B087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D6FEC32-116C-4BDC-9D15-74153710E1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6"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51D8103-900E-450D-8668-D67DE51278A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D63FE76-C371-47D6-9574-4FC60F8D43A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DB8A86-9552-4884-A10B-D0CBB4138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C9E6E4-84A6-48CE-AC4A-C26975CE04A8}" type="datetimeFigureOut">
              <a:rPr lang="en-US"/>
              <a:pPr>
                <a:defRPr/>
              </a:pPr>
              <a:t>12/20/2022</a:t>
            </a:fld>
            <a:endParaRPr lang="en-US"/>
          </a:p>
        </p:txBody>
      </p:sp>
      <p:sp>
        <p:nvSpPr>
          <p:cNvPr id="5" name="Footer Placeholder 4">
            <a:extLst>
              <a:ext uri="{FF2B5EF4-FFF2-40B4-BE49-F238E27FC236}">
                <a16:creationId xmlns:a16="http://schemas.microsoft.com/office/drawing/2014/main" id="{ED1CE82F-8BAD-44E3-9A47-0839A0395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2E3CC55-E26E-4073-9D3D-BB6D0A65BE5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0911A8B-FCC8-4E1F-8C3A-93ADABF7E4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8DEE4FC-5731-4E5F-B869-1108B1533EC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13307F50-536D-4CB1-A217-D145F2B75E6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0B9486-D335-41D4-8553-92D498818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CA4F414-8473-4409-9845-83A6FD9DBD26}" type="datetimeFigureOut">
              <a:rPr lang="en-US"/>
              <a:pPr>
                <a:defRPr/>
              </a:pPr>
              <a:t>12/20/2022</a:t>
            </a:fld>
            <a:endParaRPr lang="en-US"/>
          </a:p>
        </p:txBody>
      </p:sp>
      <p:sp>
        <p:nvSpPr>
          <p:cNvPr id="5" name="Footer Placeholder 4">
            <a:extLst>
              <a:ext uri="{FF2B5EF4-FFF2-40B4-BE49-F238E27FC236}">
                <a16:creationId xmlns:a16="http://schemas.microsoft.com/office/drawing/2014/main" id="{EA655419-4432-4566-827F-69850E991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AF0633-AF8A-4E80-9F5E-461D91AB655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B6DDFE4-94EC-41F9-91CB-F87C6667F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9A6ACF5B-2A71-41E8-81AF-388B7540F38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C2469281-7182-4708-BF80-563051A72A9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945845-D389-4D6C-AB60-1A923B169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0BAC9CC-78A8-4748-ABC8-989DDC1AA99E}" type="datetimeFigureOut">
              <a:rPr lang="en-US"/>
              <a:pPr>
                <a:defRPr/>
              </a:pPr>
              <a:t>12/20/2022</a:t>
            </a:fld>
            <a:endParaRPr lang="en-US"/>
          </a:p>
        </p:txBody>
      </p:sp>
      <p:sp>
        <p:nvSpPr>
          <p:cNvPr id="5" name="Footer Placeholder 4">
            <a:extLst>
              <a:ext uri="{FF2B5EF4-FFF2-40B4-BE49-F238E27FC236}">
                <a16:creationId xmlns:a16="http://schemas.microsoft.com/office/drawing/2014/main" id="{87010401-7200-4A51-97BA-71BF5B317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0D5AB33-627C-49B4-BFE4-38F3B4FED55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7670D62-C52F-4D7F-ADF7-EB22B0508A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E494E59A-B8A5-4F83-8A64-F86FD5302C5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2CE835A8-AE6E-449A-BBC4-384A93ABAC7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6877CB7-833D-4650-96CC-C7FA03611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C2221DE-10FC-4468-B748-CDD47E3D5CBF}" type="datetimeFigureOut">
              <a:rPr lang="en-US"/>
              <a:pPr>
                <a:defRPr/>
              </a:pPr>
              <a:t>12/20/2022</a:t>
            </a:fld>
            <a:endParaRPr lang="en-US"/>
          </a:p>
        </p:txBody>
      </p:sp>
      <p:sp>
        <p:nvSpPr>
          <p:cNvPr id="5" name="Footer Placeholder 4">
            <a:extLst>
              <a:ext uri="{FF2B5EF4-FFF2-40B4-BE49-F238E27FC236}">
                <a16:creationId xmlns:a16="http://schemas.microsoft.com/office/drawing/2014/main" id="{97EAD1BD-3B03-42A0-A45C-60C001EEB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938FAD9-890F-4E65-A786-E5C79FECDAB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A057224-DC7E-423A-8C34-372C2BD395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E6492D78-73E7-4509-9377-7160ABD1A66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3C17A65C-CED9-453E-A4E6-AC2CDA41121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C48504-4052-4E3D-84D1-A98854E9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DCE856-C225-4E2B-A5A5-4E74C5341DAE}" type="datetimeFigureOut">
              <a:rPr lang="en-US"/>
              <a:pPr>
                <a:defRPr/>
              </a:pPr>
              <a:t>12/20/2022</a:t>
            </a:fld>
            <a:endParaRPr lang="en-US"/>
          </a:p>
        </p:txBody>
      </p:sp>
      <p:sp>
        <p:nvSpPr>
          <p:cNvPr id="5" name="Footer Placeholder 4">
            <a:extLst>
              <a:ext uri="{FF2B5EF4-FFF2-40B4-BE49-F238E27FC236}">
                <a16:creationId xmlns:a16="http://schemas.microsoft.com/office/drawing/2014/main" id="{BAEAE590-6000-436E-96E2-6ED93A842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2E2E557-6190-4569-91D0-F2DBDB1D8B7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16D0AF1-4359-461D-9B32-1B22FC1AF3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prezi.com/v/bfrzysbz1hte/frcs/" TargetMode="External"/><Relationship Id="rId3" Type="http://schemas.openxmlformats.org/officeDocument/2006/relationships/hyperlink" Target="https://prezi.com/v/view/54MuJz5mNVYDkVITkKrp/" TargetMode="External"/><Relationship Id="rId7" Type="http://schemas.openxmlformats.org/officeDocument/2006/relationships/hyperlink" Target="https://prezi.com/v/vehnnwsph3av/fsa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prezi.com/v/qsdzk_1mvzqx/flood-gates/" TargetMode="External"/><Relationship Id="rId5" Type="http://schemas.openxmlformats.org/officeDocument/2006/relationships/hyperlink" Target="https://prezi.com/v/tx21vogceyzf/flood-embankments-levees/" TargetMode="External"/><Relationship Id="rId10" Type="http://schemas.openxmlformats.org/officeDocument/2006/relationships/hyperlink" Target="https://prezi.com/v/view/7dCtFY4zIqziEewTtgC0/" TargetMode="External"/><Relationship Id="rId4" Type="http://schemas.openxmlformats.org/officeDocument/2006/relationships/hyperlink" Target="https://prezi.com/v/aa672lngfgea/flood-walls/" TargetMode="External"/><Relationship Id="rId9" Type="http://schemas.openxmlformats.org/officeDocument/2006/relationships/hyperlink" Target="https://prezi.com/v/mbup5upoabjl/culvert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blogs.glowscotland.org.uk/fa/LearningResourceService/flood-risk-in-falkirk-stem-bo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EE5A771C-62F5-4078-BCF2-52722BE410F7}"/>
              </a:ext>
            </a:extLst>
          </p:cNvPr>
          <p:cNvSpPr>
            <a:spLocks noGrp="1" noChangeArrowheads="1"/>
          </p:cNvSpPr>
          <p:nvPr>
            <p:ph type="body" sz="quarter" idx="11"/>
          </p:nvPr>
        </p:nvSpPr>
        <p:spPr>
          <a:xfrm>
            <a:off x="2789238" y="4598988"/>
            <a:ext cx="7212012" cy="469900"/>
          </a:xfrm>
        </p:spPr>
        <p:txBody>
          <a:bodyPr/>
          <a:lstStyle/>
          <a:p>
            <a:pPr eaLnBrk="1" hangingPunct="1"/>
            <a:r>
              <a:rPr lang="en-US" altLang="en-US"/>
              <a:t>Grangemouth Flood Protection Scheme STEM Activity</a:t>
            </a:r>
          </a:p>
        </p:txBody>
      </p:sp>
      <p:sp>
        <p:nvSpPr>
          <p:cNvPr id="20483" name="Text Placeholder 2">
            <a:extLst>
              <a:ext uri="{FF2B5EF4-FFF2-40B4-BE49-F238E27FC236}">
                <a16:creationId xmlns:a16="http://schemas.microsoft.com/office/drawing/2014/main" id="{4E7CB194-96A1-4BD3-BACF-DA327CA8F374}"/>
              </a:ext>
            </a:extLst>
          </p:cNvPr>
          <p:cNvSpPr>
            <a:spLocks noGrp="1" noChangeArrowheads="1"/>
          </p:cNvSpPr>
          <p:nvPr>
            <p:ph type="body" sz="quarter" idx="10"/>
          </p:nvPr>
        </p:nvSpPr>
        <p:spPr>
          <a:xfrm>
            <a:off x="2789238" y="1795463"/>
            <a:ext cx="6088062" cy="2117725"/>
          </a:xfrm>
        </p:spPr>
        <p:txBody>
          <a:bodyPr/>
          <a:lstStyle/>
          <a:p>
            <a:pPr eaLnBrk="1" hangingPunct="1"/>
            <a:r>
              <a:rPr lang="en-US" altLang="en-US"/>
              <a:t>Water We Going to 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C83B5F6D-D9D6-43F5-979D-9A991D837CB7}"/>
              </a:ext>
            </a:extLst>
          </p:cNvPr>
          <p:cNvSpPr>
            <a:spLocks noGrp="1" noChangeArrowheads="1"/>
          </p:cNvSpPr>
          <p:nvPr>
            <p:ph type="body" sz="quarter" idx="10"/>
          </p:nvPr>
        </p:nvSpPr>
        <p:spPr/>
        <p:txBody>
          <a:bodyPr/>
          <a:lstStyle/>
          <a:p>
            <a:pPr eaLnBrk="1" hangingPunct="1"/>
            <a:r>
              <a:rPr lang="en-US" altLang="en-US"/>
              <a:t>Learning Intentions, Lesson 1</a:t>
            </a:r>
          </a:p>
        </p:txBody>
      </p:sp>
      <p:sp>
        <p:nvSpPr>
          <p:cNvPr id="18435" name="Text Placeholder 2">
            <a:extLst>
              <a:ext uri="{FF2B5EF4-FFF2-40B4-BE49-F238E27FC236}">
                <a16:creationId xmlns:a16="http://schemas.microsoft.com/office/drawing/2014/main" id="{10DA5661-B4B3-4CC7-89E0-D9B0776AD5E6}"/>
              </a:ext>
            </a:extLst>
          </p:cNvPr>
          <p:cNvSpPr>
            <a:spLocks noGrp="1" noChangeArrowheads="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about some of reasons flooding happens.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looking at some of the consequences of flooding.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about some of the roles involved in a large-scale infrastructure project.</a:t>
            </a:r>
            <a:endParaRPr lang="en-GB" dirty="0">
              <a:ea typeface="Times New Roman" panose="02020603050405020304" pitchFamily="18" charset="0"/>
              <a:cs typeface="Times New Roman" panose="02020603050405020304" pitchFamily="18" charset="0"/>
            </a:endParaRPr>
          </a:p>
          <a:p>
            <a:pPr>
              <a:defRPr/>
            </a:pPr>
            <a:r>
              <a:rPr lang="en-US" dirty="0">
                <a:latin typeface="Jacobs Chronos" panose="020B0603030503030204" pitchFamily="34" charset="0"/>
                <a:ea typeface="Times New Roman" panose="02020603050405020304" pitchFamily="18" charset="0"/>
              </a:rPr>
              <a:t>We are thinking about how our own skills and interests might influence our choice of job. </a:t>
            </a:r>
          </a:p>
          <a:p>
            <a:pPr marL="0" indent="0">
              <a:buFont typeface="Arial" panose="020B0604020202020204" pitchFamily="34" charset="0"/>
              <a:buNone/>
              <a:defRPr/>
            </a:pPr>
            <a:endParaRPr lang="en-US" altLang="en-US" sz="1800" dirty="0">
              <a:latin typeface="Jacobs Chronos" panose="020B0603030503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1">
            <a:extLst>
              <a:ext uri="{FF2B5EF4-FFF2-40B4-BE49-F238E27FC236}">
                <a16:creationId xmlns:a16="http://schemas.microsoft.com/office/drawing/2014/main" id="{6D9049E4-7D82-47EB-AE1D-48E492876170}"/>
              </a:ext>
            </a:extLst>
          </p:cNvPr>
          <p:cNvSpPr>
            <a:spLocks noGrp="1" noChangeArrowheads="1"/>
          </p:cNvSpPr>
          <p:nvPr>
            <p:ph type="body" sz="quarter" idx="10"/>
          </p:nvPr>
        </p:nvSpPr>
        <p:spPr/>
        <p:txBody>
          <a:bodyPr/>
          <a:lstStyle/>
          <a:p>
            <a:r>
              <a:rPr lang="en-US" altLang="en-US"/>
              <a:t>Success Criteria, Lesson 1</a:t>
            </a:r>
            <a:endParaRPr lang="en-GB" altLang="en-US"/>
          </a:p>
        </p:txBody>
      </p:sp>
      <p:sp>
        <p:nvSpPr>
          <p:cNvPr id="36867" name="Text Placeholder 2">
            <a:extLst>
              <a:ext uri="{FF2B5EF4-FFF2-40B4-BE49-F238E27FC236}">
                <a16:creationId xmlns:a16="http://schemas.microsoft.com/office/drawing/2014/main" id="{978B7708-8BA8-4637-9026-DE6CD4C34079}"/>
              </a:ext>
            </a:extLst>
          </p:cNvPr>
          <p:cNvSpPr>
            <a:spLocks noGrp="1" noChangeArrowheads="1"/>
          </p:cNvSpPr>
          <p:nvPr>
            <p:ph type="body" sz="quarter" idx="11"/>
          </p:nvPr>
        </p:nvSpPr>
        <p:spPr/>
        <p:txBody>
          <a:bodyPr/>
          <a:lstStyle/>
          <a:p>
            <a:pPr>
              <a:spcAft>
                <a:spcPts val="600"/>
              </a:spcAft>
            </a:pPr>
            <a:r>
              <a:rPr lang="en-US" altLang="en-US">
                <a:latin typeface="Jacobs Chronos" panose="020B0603030503030204" pitchFamily="34" charset="0"/>
                <a:cs typeface="Times New Roman" panose="02020603050405020304" pitchFamily="18" charset="0"/>
              </a:rPr>
              <a:t>I can describe some of the reasons floods occur, both on a local and global scale.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explain some of the consequences of flooding and give some examples.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identify the roles involved in a flooding project and explain some aspects of their job.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select an appropriate role for myself and explain why I think I would be a good candidate for this role. </a:t>
            </a:r>
            <a:endParaRPr lang="en-GB" altLang="en-US">
              <a:cs typeface="Times New Roman" panose="02020603050405020304" pitchFamily="18" charset="0"/>
            </a:endParaRPr>
          </a:p>
          <a:p>
            <a:r>
              <a:rPr lang="en-US" altLang="en-US">
                <a:latin typeface="Jacobs Chronos" panose="020B0603030503030204" pitchFamily="34" charset="0"/>
                <a:cs typeface="Times New Roman" panose="02020603050405020304" pitchFamily="18" charset="0"/>
              </a:rPr>
              <a:t>I can consider the skills of others and work with my group to assign project roles. </a:t>
            </a:r>
            <a:endParaRPr lang="en-US" altLang="en-US"/>
          </a:p>
          <a:p>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a:extLst>
              <a:ext uri="{FF2B5EF4-FFF2-40B4-BE49-F238E27FC236}">
                <a16:creationId xmlns:a16="http://schemas.microsoft.com/office/drawing/2014/main" id="{59409F25-ABF0-4445-9511-C4CAA5D91D6E}"/>
              </a:ext>
            </a:extLst>
          </p:cNvPr>
          <p:cNvSpPr>
            <a:spLocks noGrp="1" noChangeArrowheads="1"/>
          </p:cNvSpPr>
          <p:nvPr>
            <p:ph type="body" sz="quarter" idx="10"/>
          </p:nvPr>
        </p:nvSpPr>
        <p:spPr/>
        <p:txBody>
          <a:bodyPr/>
          <a:lstStyle/>
          <a:p>
            <a:r>
              <a:rPr lang="en-GB" altLang="en-US"/>
              <a:t>Plenary</a:t>
            </a:r>
          </a:p>
        </p:txBody>
      </p:sp>
      <p:sp>
        <p:nvSpPr>
          <p:cNvPr id="37891" name="Text Placeholder 4">
            <a:extLst>
              <a:ext uri="{FF2B5EF4-FFF2-40B4-BE49-F238E27FC236}">
                <a16:creationId xmlns:a16="http://schemas.microsoft.com/office/drawing/2014/main" id="{9C273C45-E8E1-4CE6-BABF-477D50F590D0}"/>
              </a:ext>
            </a:extLst>
          </p:cNvPr>
          <p:cNvSpPr>
            <a:spLocks noGrp="1" noChangeArrowheads="1"/>
          </p:cNvSpPr>
          <p:nvPr>
            <p:ph type="body" sz="quarter" idx="11"/>
          </p:nvPr>
        </p:nvSpPr>
        <p:spPr>
          <a:xfrm>
            <a:off x="568325" y="1941513"/>
            <a:ext cx="11071225" cy="3657600"/>
          </a:xfrm>
        </p:spPr>
        <p:txBody>
          <a:bodyPr/>
          <a:lstStyle/>
          <a:p>
            <a:pPr marL="0" indent="0">
              <a:buFont typeface="Arial" panose="020B0604020202020204" pitchFamily="34" charset="0"/>
              <a:buNone/>
            </a:pPr>
            <a:r>
              <a:rPr lang="en-GB" altLang="en-US"/>
              <a:t>Head						Heart</a:t>
            </a: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Bag						Bin</a:t>
            </a:r>
          </a:p>
        </p:txBody>
      </p:sp>
      <p:cxnSp>
        <p:nvCxnSpPr>
          <p:cNvPr id="7" name="Straight Connector 6">
            <a:extLst>
              <a:ext uri="{FF2B5EF4-FFF2-40B4-BE49-F238E27FC236}">
                <a16:creationId xmlns:a16="http://schemas.microsoft.com/office/drawing/2014/main" id="{580A935E-C5ED-4654-B821-A6C899B065F3}"/>
              </a:ext>
            </a:extLst>
          </p:cNvPr>
          <p:cNvCxnSpPr>
            <a:cxnSpLocks/>
          </p:cNvCxnSpPr>
          <p:nvPr/>
        </p:nvCxnSpPr>
        <p:spPr>
          <a:xfrm>
            <a:off x="5961063" y="1941513"/>
            <a:ext cx="0" cy="36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A5AD8B-13B8-4B5C-80EA-CE4D6F2F954C}"/>
              </a:ext>
            </a:extLst>
          </p:cNvPr>
          <p:cNvCxnSpPr>
            <a:stCxn id="37891" idx="1"/>
            <a:endCxn id="37891" idx="3"/>
          </p:cNvCxnSpPr>
          <p:nvPr/>
        </p:nvCxnSpPr>
        <p:spPr>
          <a:xfrm>
            <a:off x="568325" y="3770313"/>
            <a:ext cx="11071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894" name="Graphic 10" descr="Head with gears with solid fill">
            <a:extLst>
              <a:ext uri="{FF2B5EF4-FFF2-40B4-BE49-F238E27FC236}">
                <a16:creationId xmlns:a16="http://schemas.microsoft.com/office/drawing/2014/main" id="{5D82384A-1DAB-4DCD-A99B-CB28DB348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3352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raphic 14" descr="Badge Heart with solid fill">
            <a:extLst>
              <a:ext uri="{FF2B5EF4-FFF2-40B4-BE49-F238E27FC236}">
                <a16:creationId xmlns:a16="http://schemas.microsoft.com/office/drawing/2014/main" id="{79AF0ABF-5C63-4CF9-BE4F-EF9FE515D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2330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Graphic 16" descr="Shopping bag with solid fill">
            <a:extLst>
              <a:ext uri="{FF2B5EF4-FFF2-40B4-BE49-F238E27FC236}">
                <a16:creationId xmlns:a16="http://schemas.microsoft.com/office/drawing/2014/main" id="{09DAD74E-71E8-4528-80A4-C5451B9E8C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302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Graphic 20" descr="Recycle with solid fill">
            <a:extLst>
              <a:ext uri="{FF2B5EF4-FFF2-40B4-BE49-F238E27FC236}">
                <a16:creationId xmlns:a16="http://schemas.microsoft.com/office/drawing/2014/main" id="{4BB6975A-43AB-4437-A451-507955A80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238" y="4227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1">
            <a:extLst>
              <a:ext uri="{FF2B5EF4-FFF2-40B4-BE49-F238E27FC236}">
                <a16:creationId xmlns:a16="http://schemas.microsoft.com/office/drawing/2014/main" id="{1775EF09-E1A8-4DA3-9ED6-0811913D4593}"/>
              </a:ext>
            </a:extLst>
          </p:cNvPr>
          <p:cNvSpPr>
            <a:spLocks noGrp="1" noChangeArrowheads="1"/>
          </p:cNvSpPr>
          <p:nvPr>
            <p:ph type="body" sz="quarter" idx="11"/>
          </p:nvPr>
        </p:nvSpPr>
        <p:spPr>
          <a:xfrm>
            <a:off x="3189288" y="4579938"/>
            <a:ext cx="6088062" cy="469900"/>
          </a:xfrm>
        </p:spPr>
        <p:txBody>
          <a:bodyPr/>
          <a:lstStyle/>
          <a:p>
            <a:r>
              <a:rPr lang="en-GB" altLang="en-US"/>
              <a:t>Slides 13 - 21</a:t>
            </a:r>
          </a:p>
        </p:txBody>
      </p:sp>
      <p:sp>
        <p:nvSpPr>
          <p:cNvPr id="39939" name="Text Placeholder 2">
            <a:extLst>
              <a:ext uri="{FF2B5EF4-FFF2-40B4-BE49-F238E27FC236}">
                <a16:creationId xmlns:a16="http://schemas.microsoft.com/office/drawing/2014/main" id="{7BC1ECB0-D4C8-41C2-B1A5-8EEED6FEA098}"/>
              </a:ext>
            </a:extLst>
          </p:cNvPr>
          <p:cNvSpPr>
            <a:spLocks noGrp="1" noChangeArrowheads="1"/>
          </p:cNvSpPr>
          <p:nvPr>
            <p:ph type="body" sz="quarter" idx="10"/>
          </p:nvPr>
        </p:nvSpPr>
        <p:spPr>
          <a:xfrm>
            <a:off x="3189288" y="1795463"/>
            <a:ext cx="6088062" cy="2117725"/>
          </a:xfrm>
        </p:spPr>
        <p:txBody>
          <a:bodyPr/>
          <a:lstStyle/>
          <a:p>
            <a:r>
              <a:rPr lang="en-GB" altLang="en-US"/>
              <a:t>Lesson 2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1">
            <a:extLst>
              <a:ext uri="{FF2B5EF4-FFF2-40B4-BE49-F238E27FC236}">
                <a16:creationId xmlns:a16="http://schemas.microsoft.com/office/drawing/2014/main" id="{22902D15-E283-407F-BE97-55957B46D35A}"/>
              </a:ext>
            </a:extLst>
          </p:cNvPr>
          <p:cNvSpPr>
            <a:spLocks noGrp="1" noChangeArrowheads="1"/>
          </p:cNvSpPr>
          <p:nvPr>
            <p:ph type="body" sz="quarter" idx="10"/>
          </p:nvPr>
        </p:nvSpPr>
        <p:spPr/>
        <p:txBody>
          <a:bodyPr/>
          <a:lstStyle/>
          <a:p>
            <a:pPr eaLnBrk="1" hangingPunct="1"/>
            <a:r>
              <a:rPr lang="en-US" altLang="en-US"/>
              <a:t>Learning Intentions, Lesson 2</a:t>
            </a:r>
          </a:p>
        </p:txBody>
      </p:sp>
      <p:sp>
        <p:nvSpPr>
          <p:cNvPr id="18435" name="Text Placeholder 2">
            <a:extLst>
              <a:ext uri="{FF2B5EF4-FFF2-40B4-BE49-F238E27FC236}">
                <a16:creationId xmlns:a16="http://schemas.microsoft.com/office/drawing/2014/main" id="{E3E2F10A-B9A8-4857-9F0F-B0626D27CD55}"/>
              </a:ext>
            </a:extLst>
          </p:cNvPr>
          <p:cNvSpPr>
            <a:spLocks noGrp="1" noChangeArrowheads="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to identify some of the strategies used in flood protection</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conducting research into the pros and cons of each of these strategies</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fulfilling assigned roles as part of our team</a:t>
            </a:r>
            <a:endParaRPr lang="en-GB" dirty="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1800" dirty="0">
              <a:latin typeface="Jacobs Chronos" panose="020B0603030503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a:extLst>
              <a:ext uri="{FF2B5EF4-FFF2-40B4-BE49-F238E27FC236}">
                <a16:creationId xmlns:a16="http://schemas.microsoft.com/office/drawing/2014/main" id="{AF3CFB58-6175-49C3-B519-B2D7AE88468F}"/>
              </a:ext>
            </a:extLst>
          </p:cNvPr>
          <p:cNvSpPr>
            <a:spLocks noGrp="1" noChangeArrowheads="1"/>
          </p:cNvSpPr>
          <p:nvPr>
            <p:ph type="body" sz="quarter" idx="10"/>
          </p:nvPr>
        </p:nvSpPr>
        <p:spPr/>
        <p:txBody>
          <a:bodyPr/>
          <a:lstStyle/>
          <a:p>
            <a:r>
              <a:rPr lang="en-US" altLang="en-US"/>
              <a:t>Success Criteria, Lesson 2</a:t>
            </a:r>
            <a:endParaRPr lang="en-GB" altLang="en-US"/>
          </a:p>
        </p:txBody>
      </p:sp>
      <p:sp>
        <p:nvSpPr>
          <p:cNvPr id="3" name="Text Placeholder 2">
            <a:extLst>
              <a:ext uri="{FF2B5EF4-FFF2-40B4-BE49-F238E27FC236}">
                <a16:creationId xmlns:a16="http://schemas.microsoft.com/office/drawing/2014/main" id="{79740D62-E252-4968-9EE3-B7F32914A1C0}"/>
              </a:ext>
            </a:extLst>
          </p:cNvPr>
          <p:cNvSpPr>
            <a:spLocks noGrp="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identify 3 specific strategies involved in flood protection</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use the internet and other sources to research flood protection strategies and am able to explain some of the pros and cons of these strategies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explain what my role within the team is and can describe the ways in which I am fulfilling this role as part of my team</a:t>
            </a:r>
            <a:endParaRPr lang="en-GB" dirty="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1">
            <a:extLst>
              <a:ext uri="{FF2B5EF4-FFF2-40B4-BE49-F238E27FC236}">
                <a16:creationId xmlns:a16="http://schemas.microsoft.com/office/drawing/2014/main" id="{2C1EC9E0-8265-4FC3-B8A1-B05DB9E59DAD}"/>
              </a:ext>
            </a:extLst>
          </p:cNvPr>
          <p:cNvSpPr>
            <a:spLocks noGrp="1" noChangeArrowheads="1"/>
          </p:cNvSpPr>
          <p:nvPr>
            <p:ph type="body" sz="quarter" idx="10"/>
          </p:nvPr>
        </p:nvSpPr>
        <p:spPr/>
        <p:txBody>
          <a:bodyPr/>
          <a:lstStyle/>
          <a:p>
            <a:pPr eaLnBrk="1" hangingPunct="1"/>
            <a:r>
              <a:rPr lang="en-US" altLang="en-US"/>
              <a:t>SMART Goals for the Session</a:t>
            </a:r>
          </a:p>
        </p:txBody>
      </p:sp>
      <p:sp>
        <p:nvSpPr>
          <p:cNvPr id="44035" name="Text Placeholder 2">
            <a:extLst>
              <a:ext uri="{FF2B5EF4-FFF2-40B4-BE49-F238E27FC236}">
                <a16:creationId xmlns:a16="http://schemas.microsoft.com/office/drawing/2014/main" id="{D2EA2FC9-32D5-4CBA-8799-D425EA9A1E6C}"/>
              </a:ext>
            </a:extLst>
          </p:cNvPr>
          <p:cNvSpPr>
            <a:spLocks noGrp="1" noChangeArrowheads="1"/>
          </p:cNvSpPr>
          <p:nvPr>
            <p:ph type="body" sz="quarter" idx="11"/>
          </p:nvPr>
        </p:nvSpPr>
        <p:spPr/>
        <p:txBody>
          <a:bodyPr/>
          <a:lstStyle/>
          <a:p>
            <a:pPr marL="0" indent="0" eaLnBrk="1" hangingPunct="1">
              <a:buFont typeface="Arial" panose="020B0604020202020204" pitchFamily="34" charset="0"/>
              <a:buNone/>
            </a:pPr>
            <a:r>
              <a:rPr lang="en-US" altLang="en-US" sz="3600"/>
              <a:t>S – Specific</a:t>
            </a:r>
          </a:p>
          <a:p>
            <a:pPr marL="0" indent="0" eaLnBrk="1" hangingPunct="1">
              <a:buFont typeface="Arial" panose="020B0604020202020204" pitchFamily="34" charset="0"/>
              <a:buNone/>
            </a:pPr>
            <a:r>
              <a:rPr lang="en-US" altLang="en-US" sz="3600"/>
              <a:t>M – Measurable</a:t>
            </a:r>
          </a:p>
          <a:p>
            <a:pPr marL="0" indent="0" eaLnBrk="1" hangingPunct="1">
              <a:buFont typeface="Arial" panose="020B0604020202020204" pitchFamily="34" charset="0"/>
              <a:buNone/>
            </a:pPr>
            <a:r>
              <a:rPr lang="en-US" altLang="en-US" sz="3600"/>
              <a:t>A – Achievable</a:t>
            </a:r>
          </a:p>
          <a:p>
            <a:pPr marL="0" indent="0" eaLnBrk="1" hangingPunct="1">
              <a:buFont typeface="Arial" panose="020B0604020202020204" pitchFamily="34" charset="0"/>
              <a:buNone/>
            </a:pPr>
            <a:r>
              <a:rPr lang="en-US" altLang="en-US" sz="3600"/>
              <a:t>R – Relevant</a:t>
            </a:r>
          </a:p>
          <a:p>
            <a:pPr marL="0" indent="0" eaLnBrk="1" hangingPunct="1">
              <a:buFont typeface="Arial" panose="020B0604020202020204" pitchFamily="34" charset="0"/>
              <a:buNone/>
            </a:pPr>
            <a:r>
              <a:rPr lang="en-US" altLang="en-US" sz="3600"/>
              <a:t>T – Time Bound</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a:extLst>
              <a:ext uri="{FF2B5EF4-FFF2-40B4-BE49-F238E27FC236}">
                <a16:creationId xmlns:a16="http://schemas.microsoft.com/office/drawing/2014/main" id="{3F0E99BB-01EC-4010-AE75-6A466D79D7A2}"/>
              </a:ext>
            </a:extLst>
          </p:cNvPr>
          <p:cNvSpPr>
            <a:spLocks noGrp="1" noChangeArrowheads="1"/>
          </p:cNvSpPr>
          <p:nvPr>
            <p:ph type="body" sz="quarter" idx="10"/>
          </p:nvPr>
        </p:nvSpPr>
        <p:spPr/>
        <p:txBody>
          <a:bodyPr/>
          <a:lstStyle/>
          <a:p>
            <a:pPr eaLnBrk="1" hangingPunct="1"/>
            <a:r>
              <a:rPr lang="en-US" altLang="en-US"/>
              <a:t>Flood Protection Information Videos</a:t>
            </a:r>
          </a:p>
        </p:txBody>
      </p:sp>
      <p:graphicFrame>
        <p:nvGraphicFramePr>
          <p:cNvPr id="3" name="Table 2">
            <a:extLst>
              <a:ext uri="{FF2B5EF4-FFF2-40B4-BE49-F238E27FC236}">
                <a16:creationId xmlns:a16="http://schemas.microsoft.com/office/drawing/2014/main" id="{310AE8A3-7F59-40B1-A53E-2B2D4EBB3F95}"/>
              </a:ext>
            </a:extLst>
          </p:cNvPr>
          <p:cNvGraphicFramePr>
            <a:graphicFrameLocks noGrp="1"/>
          </p:cNvGraphicFramePr>
          <p:nvPr>
            <p:extLst>
              <p:ext uri="{D42A27DB-BD31-4B8C-83A1-F6EECF244321}">
                <p14:modId xmlns:p14="http://schemas.microsoft.com/office/powerpoint/2010/main" val="1737446604"/>
              </p:ext>
            </p:extLst>
          </p:nvPr>
        </p:nvGraphicFramePr>
        <p:xfrm>
          <a:off x="568325" y="1530350"/>
          <a:ext cx="10109200" cy="4006848"/>
        </p:xfrm>
        <a:graphic>
          <a:graphicData uri="http://schemas.openxmlformats.org/drawingml/2006/table">
            <a:tbl>
              <a:tblPr firstRow="1" firstCol="1" bandRow="1">
                <a:tableStyleId>{5C22544A-7EE6-4342-B048-85BDC9FD1C3A}</a:tableStyleId>
              </a:tblPr>
              <a:tblGrid>
                <a:gridCol w="3369733">
                  <a:extLst>
                    <a:ext uri="{9D8B030D-6E8A-4147-A177-3AD203B41FA5}">
                      <a16:colId xmlns:a16="http://schemas.microsoft.com/office/drawing/2014/main" val="20000"/>
                    </a:ext>
                  </a:extLst>
                </a:gridCol>
                <a:gridCol w="1537558">
                  <a:extLst>
                    <a:ext uri="{9D8B030D-6E8A-4147-A177-3AD203B41FA5}">
                      <a16:colId xmlns:a16="http://schemas.microsoft.com/office/drawing/2014/main" val="20001"/>
                    </a:ext>
                  </a:extLst>
                </a:gridCol>
                <a:gridCol w="5201909">
                  <a:extLst>
                    <a:ext uri="{9D8B030D-6E8A-4147-A177-3AD203B41FA5}">
                      <a16:colId xmlns:a16="http://schemas.microsoft.com/office/drawing/2014/main" val="20002"/>
                    </a:ext>
                  </a:extLst>
                </a:gridCol>
              </a:tblGrid>
              <a:tr h="429677">
                <a:tc>
                  <a:txBody>
                    <a:bodyPr/>
                    <a:lstStyle/>
                    <a:p>
                      <a:pPr>
                        <a:lnSpc>
                          <a:spcPct val="107000"/>
                        </a:lnSpc>
                        <a:spcAft>
                          <a:spcPts val="800"/>
                        </a:spcAft>
                      </a:pPr>
                      <a:r>
                        <a:rPr lang="en-GB" sz="1400" dirty="0">
                          <a:effectLst/>
                        </a:rPr>
                        <a:t>Video</a:t>
                      </a:r>
                      <a:endParaRPr lang="en-US" sz="18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rgbClr val="4DB888"/>
                    </a:solidFill>
                  </a:tcPr>
                </a:tc>
                <a:tc>
                  <a:txBody>
                    <a:bodyPr/>
                    <a:lstStyle/>
                    <a:p>
                      <a:pPr>
                        <a:lnSpc>
                          <a:spcPct val="107000"/>
                        </a:lnSpc>
                        <a:spcAft>
                          <a:spcPts val="800"/>
                        </a:spcAft>
                      </a:pPr>
                      <a:r>
                        <a:rPr lang="en-GB" sz="1400" dirty="0">
                          <a:effectLst/>
                        </a:rPr>
                        <a:t>Length</a:t>
                      </a:r>
                      <a:endParaRPr lang="en-US" sz="18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rgbClr val="4DB888"/>
                    </a:solidFill>
                  </a:tcPr>
                </a:tc>
                <a:tc>
                  <a:txBody>
                    <a:bodyPr/>
                    <a:lstStyle/>
                    <a:p>
                      <a:pPr>
                        <a:lnSpc>
                          <a:spcPct val="107000"/>
                        </a:lnSpc>
                        <a:spcAft>
                          <a:spcPts val="800"/>
                        </a:spcAft>
                      </a:pPr>
                      <a:r>
                        <a:rPr lang="en-GB" sz="1400" dirty="0">
                          <a:effectLst/>
                        </a:rPr>
                        <a:t>Link</a:t>
                      </a:r>
                      <a:endParaRPr lang="en-US" sz="18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rgbClr val="4DB888"/>
                    </a:solidFill>
                  </a:tcPr>
                </a:tc>
                <a:extLst>
                  <a:ext uri="{0D108BD9-81ED-4DB2-BD59-A6C34878D82A}">
                    <a16:rowId xmlns:a16="http://schemas.microsoft.com/office/drawing/2014/main" val="10000"/>
                  </a:ext>
                </a:extLst>
              </a:tr>
              <a:tr h="449642">
                <a:tc>
                  <a:txBody>
                    <a:bodyPr/>
                    <a:lstStyle/>
                    <a:p>
                      <a:pPr>
                        <a:lnSpc>
                          <a:spcPct val="107000"/>
                        </a:lnSpc>
                        <a:spcAft>
                          <a:spcPts val="800"/>
                        </a:spcAft>
                      </a:pPr>
                      <a:r>
                        <a:rPr lang="en-GB" sz="1100" dirty="0">
                          <a:solidFill>
                            <a:schemeClr val="tx1"/>
                          </a:solidFill>
                          <a:effectLst/>
                        </a:rPr>
                        <a:t>Introduction</a:t>
                      </a:r>
                      <a:endParaRPr lang="en-US" sz="11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tc>
                  <a:txBody>
                    <a:bodyPr/>
                    <a:lstStyle/>
                    <a:p>
                      <a:pPr>
                        <a:lnSpc>
                          <a:spcPct val="107000"/>
                        </a:lnSpc>
                        <a:spcAft>
                          <a:spcPts val="800"/>
                        </a:spcAft>
                      </a:pPr>
                      <a:r>
                        <a:rPr lang="en-GB" sz="1100" dirty="0">
                          <a:solidFill>
                            <a:schemeClr val="tx1"/>
                          </a:solidFill>
                          <a:effectLst/>
                        </a:rPr>
                        <a:t>46s</a:t>
                      </a:r>
                      <a:endParaRPr lang="en-US" sz="11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tc>
                  <a:txBody>
                    <a:bodyPr/>
                    <a:lstStyle/>
                    <a:p>
                      <a:pPr>
                        <a:lnSpc>
                          <a:spcPct val="107000"/>
                        </a:lnSpc>
                        <a:spcAft>
                          <a:spcPts val="800"/>
                        </a:spcAft>
                      </a:pPr>
                      <a:r>
                        <a:rPr lang="en-GB" sz="1100" dirty="0">
                          <a:hlinkClick r:id="rId3"/>
                        </a:rPr>
                        <a:t>Introduction by Adele Jaccon on Prezi Video</a:t>
                      </a:r>
                      <a:endParaRPr lang="en-US" sz="1100" dirty="0">
                        <a:solidFill>
                          <a:schemeClr val="accent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extLst>
                  <a:ext uri="{0D108BD9-81ED-4DB2-BD59-A6C34878D82A}">
                    <a16:rowId xmlns:a16="http://schemas.microsoft.com/office/drawing/2014/main" val="10001"/>
                  </a:ext>
                </a:extLst>
              </a:tr>
              <a:tr h="449642">
                <a:tc>
                  <a:txBody>
                    <a:bodyPr/>
                    <a:lstStyle/>
                    <a:p>
                      <a:pPr>
                        <a:lnSpc>
                          <a:spcPct val="107000"/>
                        </a:lnSpc>
                        <a:spcAft>
                          <a:spcPts val="800"/>
                        </a:spcAft>
                      </a:pPr>
                      <a:r>
                        <a:rPr lang="en-GB" sz="10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rPr>
                        <a:t>Flood Walls</a:t>
                      </a:r>
                      <a:endParaRPr lang="en-GB" sz="11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2min 52s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u="sng" dirty="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hlinkClick r:id="rId4"/>
                        </a:rPr>
                        <a:t>Flood Walls by Adele Jaccon on Prezi Video</a:t>
                      </a:r>
                      <a:endParaRPr lang="en-GB" sz="11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3"/>
                  </a:ext>
                </a:extLst>
              </a:tr>
              <a:tr h="429677">
                <a:tc>
                  <a:txBody>
                    <a:bodyPr/>
                    <a:lstStyle/>
                    <a:p>
                      <a:pPr>
                        <a:lnSpc>
                          <a:spcPct val="107000"/>
                        </a:lnSpc>
                        <a:spcAft>
                          <a:spcPts val="800"/>
                        </a:spcAft>
                      </a:pPr>
                      <a:r>
                        <a:rPr lang="en-GB" sz="10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Embankments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2min 4s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u="sng">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hlinkClick r:id="rId5"/>
                        </a:rPr>
                        <a:t>Flood Embankments / Levees by Adele Jaccon on Prezi Video</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4"/>
                  </a:ext>
                </a:extLst>
              </a:tr>
              <a:tr h="449642">
                <a:tc>
                  <a:txBody>
                    <a:bodyPr/>
                    <a:lstStyle/>
                    <a:p>
                      <a:pPr>
                        <a:lnSpc>
                          <a:spcPct val="107000"/>
                        </a:lnSpc>
                        <a:spcAft>
                          <a:spcPts val="800"/>
                        </a:spcAft>
                      </a:pPr>
                      <a:r>
                        <a:rPr lang="en-GB" sz="10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Flood Gates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dirty="0">
                          <a:effectLst/>
                          <a:latin typeface="Calibri" panose="020F0502020204030204" pitchFamily="34" charset="0"/>
                          <a:ea typeface="Jacobs Chronos" panose="020B0603030503030204" pitchFamily="34" charset="0"/>
                          <a:cs typeface="Times New Roman" panose="02020603050405020304" pitchFamily="18" charset="0"/>
                        </a:rPr>
                        <a:t> 2min 9s</a:t>
                      </a:r>
                    </a:p>
                  </a:txBody>
                  <a:tcPr marL="90170" marR="90170" marT="90170" marB="90170">
                    <a:solidFill>
                      <a:schemeClr val="bg1">
                        <a:lumMod val="95000"/>
                      </a:schemeClr>
                    </a:solidFill>
                  </a:tcPr>
                </a:tc>
                <a:tc>
                  <a:txBody>
                    <a:bodyPr/>
                    <a:lstStyle/>
                    <a:p>
                      <a:pPr>
                        <a:lnSpc>
                          <a:spcPct val="107000"/>
                        </a:lnSpc>
                        <a:spcAft>
                          <a:spcPts val="800"/>
                        </a:spcAft>
                      </a:pPr>
                      <a:r>
                        <a:rPr lang="en-GB" sz="1100" dirty="0">
                          <a:hlinkClick r:id="rId6"/>
                        </a:rPr>
                        <a:t>Flood Gates by Adele Jaccon on Prezi Video</a:t>
                      </a:r>
                      <a:endParaRPr lang="en-GB" sz="11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5"/>
                  </a:ext>
                </a:extLst>
              </a:tr>
              <a:tr h="449642">
                <a:tc>
                  <a:txBody>
                    <a:bodyPr/>
                    <a:lstStyle/>
                    <a:p>
                      <a:pPr>
                        <a:lnSpc>
                          <a:spcPct val="107000"/>
                        </a:lnSpc>
                        <a:spcAft>
                          <a:spcPts val="800"/>
                        </a:spcAft>
                      </a:pPr>
                      <a:r>
                        <a:rPr lang="en-GB" sz="10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Flood Storage Areas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0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2min 7s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US" sz="1000" u="sng">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hlinkClick r:id="rId7"/>
                        </a:rPr>
                        <a:t>FSAs by Adele Jaccon on Prezi Video</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6"/>
                  </a:ext>
                </a:extLst>
              </a:tr>
              <a:tr h="449642">
                <a:tc>
                  <a:txBody>
                    <a:bodyPr/>
                    <a:lstStyle/>
                    <a:p>
                      <a:pPr>
                        <a:lnSpc>
                          <a:spcPct val="107000"/>
                        </a:lnSpc>
                        <a:spcAft>
                          <a:spcPts val="800"/>
                        </a:spcAft>
                      </a:pPr>
                      <a:r>
                        <a:rPr lang="en-GB" sz="10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Flood Relief Channels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1min 52s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u="sng">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hlinkClick r:id="rId8"/>
                        </a:rPr>
                        <a:t>FRCs by Adele Jaccon on Prezi Video</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7"/>
                  </a:ext>
                </a:extLst>
              </a:tr>
              <a:tr h="449642">
                <a:tc>
                  <a:txBody>
                    <a:bodyPr/>
                    <a:lstStyle/>
                    <a:p>
                      <a:pPr>
                        <a:lnSpc>
                          <a:spcPct val="107000"/>
                        </a:lnSpc>
                        <a:spcAft>
                          <a:spcPts val="800"/>
                        </a:spcAft>
                      </a:pPr>
                      <a:r>
                        <a:rPr lang="en-GB" sz="1000" dirty="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Culverts</a:t>
                      </a:r>
                      <a:endParaRPr lang="en-GB" sz="11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rPr>
                        <a:t>1min 55s</a:t>
                      </a:r>
                      <a:endParaRPr lang="en-GB" sz="110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tc>
                  <a:txBody>
                    <a:bodyPr/>
                    <a:lstStyle/>
                    <a:p>
                      <a:pPr>
                        <a:lnSpc>
                          <a:spcPct val="107000"/>
                        </a:lnSpc>
                        <a:spcAft>
                          <a:spcPts val="800"/>
                        </a:spcAft>
                      </a:pPr>
                      <a:r>
                        <a:rPr lang="en-GB" sz="1100" u="sng" dirty="0">
                          <a:solidFill>
                            <a:srgbClr val="000000"/>
                          </a:solidFill>
                          <a:effectLst/>
                          <a:latin typeface="Calibri" panose="020F0502020204030204" pitchFamily="34" charset="0"/>
                          <a:ea typeface="Jacobs Chronos" panose="020B0603030503030204" pitchFamily="34" charset="0"/>
                          <a:cs typeface="Times New Roman" panose="02020603050405020304" pitchFamily="18" charset="0"/>
                          <a:hlinkClick r:id="rId9"/>
                        </a:rPr>
                        <a:t>Culverts by Adele Jaccon on Prezi Video</a:t>
                      </a:r>
                      <a:endParaRPr lang="en-GB" sz="1100" dirty="0">
                        <a:effectLst/>
                        <a:latin typeface="Calibri" panose="020F0502020204030204" pitchFamily="34" charset="0"/>
                        <a:ea typeface="Jacobs Chronos" panose="020B0603030503030204" pitchFamily="34" charset="0"/>
                        <a:cs typeface="Times New Roman" panose="02020603050405020304" pitchFamily="18" charset="0"/>
                      </a:endParaRPr>
                    </a:p>
                  </a:txBody>
                  <a:tcPr marL="90170" marR="90170" marT="90170" marB="90170">
                    <a:solidFill>
                      <a:schemeClr val="bg1">
                        <a:lumMod val="95000"/>
                      </a:schemeClr>
                    </a:solidFill>
                  </a:tcPr>
                </a:tc>
                <a:extLst>
                  <a:ext uri="{0D108BD9-81ED-4DB2-BD59-A6C34878D82A}">
                    <a16:rowId xmlns:a16="http://schemas.microsoft.com/office/drawing/2014/main" val="10008"/>
                  </a:ext>
                </a:extLst>
              </a:tr>
              <a:tr h="449642">
                <a:tc>
                  <a:txBody>
                    <a:bodyPr/>
                    <a:lstStyle/>
                    <a:p>
                      <a:pPr>
                        <a:lnSpc>
                          <a:spcPct val="107000"/>
                        </a:lnSpc>
                        <a:spcAft>
                          <a:spcPts val="800"/>
                        </a:spcAft>
                      </a:pPr>
                      <a:r>
                        <a:rPr lang="en-GB" sz="1100" dirty="0">
                          <a:solidFill>
                            <a:schemeClr val="tx1"/>
                          </a:solidFill>
                          <a:effectLst/>
                        </a:rPr>
                        <a:t>Top Tips</a:t>
                      </a:r>
                      <a:endParaRPr lang="en-US" sz="11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tc>
                  <a:txBody>
                    <a:bodyPr/>
                    <a:lstStyle/>
                    <a:p>
                      <a:pPr>
                        <a:lnSpc>
                          <a:spcPct val="107000"/>
                        </a:lnSpc>
                        <a:spcAft>
                          <a:spcPts val="800"/>
                        </a:spcAft>
                      </a:pPr>
                      <a:r>
                        <a:rPr lang="en-GB" sz="1100" dirty="0">
                          <a:solidFill>
                            <a:schemeClr val="tx1"/>
                          </a:solidFill>
                          <a:effectLst/>
                        </a:rPr>
                        <a:t>1min 32s</a:t>
                      </a:r>
                      <a:endParaRPr lang="en-US" sz="1100" dirty="0">
                        <a:solidFill>
                          <a:schemeClr val="tx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tc>
                  <a:txBody>
                    <a:bodyPr/>
                    <a:lstStyle/>
                    <a:p>
                      <a:pPr>
                        <a:lnSpc>
                          <a:spcPct val="107000"/>
                        </a:lnSpc>
                        <a:spcAft>
                          <a:spcPts val="800"/>
                        </a:spcAft>
                      </a:pPr>
                      <a:r>
                        <a:rPr lang="en-GB" sz="1100" dirty="0">
                          <a:hlinkClick r:id="rId10"/>
                        </a:rPr>
                        <a:t>Top Tips by Adele Jaccon on Prezi Video</a:t>
                      </a:r>
                      <a:endParaRPr lang="en-US" sz="1100" dirty="0">
                        <a:solidFill>
                          <a:schemeClr val="accent1"/>
                        </a:solidFill>
                        <a:effectLst/>
                        <a:latin typeface="Calibri" panose="020F0502020204030204" pitchFamily="34" charset="0"/>
                        <a:ea typeface="Jacobs Chronos" panose="020B0603030503030204" pitchFamily="34" charset="0"/>
                        <a:cs typeface="Times New Roman" panose="02020603050405020304" pitchFamily="18" charset="0"/>
                      </a:endParaRPr>
                    </a:p>
                  </a:txBody>
                  <a:tcPr marL="90164" marR="90164" marT="90154" marB="90154" anchor="ctr">
                    <a:solidFill>
                      <a:schemeClr val="bg1">
                        <a:lumMod val="95000"/>
                      </a:schemeClr>
                    </a:solidFill>
                  </a:tcPr>
                </a:tc>
                <a:extLst>
                  <a:ext uri="{0D108BD9-81ED-4DB2-BD59-A6C34878D82A}">
                    <a16:rowId xmlns:a16="http://schemas.microsoft.com/office/drawing/2014/main" val="3022752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a:extLst>
              <a:ext uri="{FF2B5EF4-FFF2-40B4-BE49-F238E27FC236}">
                <a16:creationId xmlns:a16="http://schemas.microsoft.com/office/drawing/2014/main" id="{138730A5-ECF6-4951-A699-179C14684D80}"/>
              </a:ext>
            </a:extLst>
          </p:cNvPr>
          <p:cNvSpPr>
            <a:spLocks noGrp="1" noChangeArrowheads="1"/>
          </p:cNvSpPr>
          <p:nvPr>
            <p:ph type="body" sz="quarter" idx="10"/>
          </p:nvPr>
        </p:nvSpPr>
        <p:spPr/>
        <p:txBody>
          <a:bodyPr/>
          <a:lstStyle/>
          <a:p>
            <a:pPr eaLnBrk="1" hangingPunct="1"/>
            <a:r>
              <a:rPr lang="en-US" altLang="en-US"/>
              <a:t>Feedback</a:t>
            </a:r>
          </a:p>
        </p:txBody>
      </p:sp>
      <p:sp>
        <p:nvSpPr>
          <p:cNvPr id="47107" name="Text Placeholder 2">
            <a:extLst>
              <a:ext uri="{FF2B5EF4-FFF2-40B4-BE49-F238E27FC236}">
                <a16:creationId xmlns:a16="http://schemas.microsoft.com/office/drawing/2014/main" id="{B4B5AECE-A18D-4045-A417-2CFB9AB366E3}"/>
              </a:ext>
            </a:extLst>
          </p:cNvPr>
          <p:cNvSpPr>
            <a:spLocks noGrp="1" noChangeArrowheads="1"/>
          </p:cNvSpPr>
          <p:nvPr>
            <p:ph type="body" sz="quarter" idx="11"/>
          </p:nvPr>
        </p:nvSpPr>
        <p:spPr/>
        <p:txBody>
          <a:bodyPr/>
          <a:lstStyle/>
          <a:p>
            <a:pPr eaLnBrk="1" hangingPunct="1"/>
            <a:r>
              <a:rPr lang="en-US" altLang="en-US" sz="2800"/>
              <a:t>What did we learn?</a:t>
            </a:r>
          </a:p>
          <a:p>
            <a:pPr eaLnBrk="1" hangingPunct="1"/>
            <a:r>
              <a:rPr lang="en-US" altLang="en-US" sz="2800"/>
              <a:t>How will this influence our design?</a:t>
            </a:r>
          </a:p>
          <a:p>
            <a:pPr eaLnBrk="1" hangingPunct="1"/>
            <a:r>
              <a:rPr lang="en-US" altLang="en-US" sz="2800"/>
              <a:t>What do we need to find out more about?</a:t>
            </a:r>
          </a:p>
          <a:p>
            <a:pPr eaLnBrk="1" hangingPunct="1"/>
            <a:r>
              <a:rPr lang="en-US" altLang="en-US" sz="2800"/>
              <a:t>What are our next steps?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1">
            <a:extLst>
              <a:ext uri="{FF2B5EF4-FFF2-40B4-BE49-F238E27FC236}">
                <a16:creationId xmlns:a16="http://schemas.microsoft.com/office/drawing/2014/main" id="{868C5E44-B4FB-4446-828C-4EF9757C545E}"/>
              </a:ext>
            </a:extLst>
          </p:cNvPr>
          <p:cNvSpPr>
            <a:spLocks noGrp="1" noChangeArrowheads="1"/>
          </p:cNvSpPr>
          <p:nvPr>
            <p:ph type="body" sz="quarter" idx="10"/>
          </p:nvPr>
        </p:nvSpPr>
        <p:spPr/>
        <p:txBody>
          <a:bodyPr/>
          <a:lstStyle/>
          <a:p>
            <a:r>
              <a:rPr lang="en-GB" altLang="en-US"/>
              <a:t>Plenary, Question Dice</a:t>
            </a:r>
          </a:p>
        </p:txBody>
      </p:sp>
      <p:pic>
        <p:nvPicPr>
          <p:cNvPr id="37892" name="Picture 4">
            <a:extLst>
              <a:ext uri="{FF2B5EF4-FFF2-40B4-BE49-F238E27FC236}">
                <a16:creationId xmlns:a16="http://schemas.microsoft.com/office/drawing/2014/main" id="{D047A7FB-9984-4E08-BA14-8ACFA587C1CB}"/>
              </a:ext>
            </a:extLst>
          </p:cNvPr>
          <p:cNvPicPr>
            <a:picLocks noChangeAspect="1" noChangeArrowheads="1"/>
          </p:cNvPicPr>
          <p:nvPr/>
        </p:nvPicPr>
        <p:blipFill>
          <a:blip r:embed="rId3"/>
          <a:srcRect/>
          <a:stretch>
            <a:fillRect/>
          </a:stretch>
        </p:blipFill>
        <p:spPr bwMode="auto">
          <a:xfrm>
            <a:off x="7781925" y="379413"/>
            <a:ext cx="3857625" cy="5392737"/>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a:extLst>
              <a:ext uri="{FF2B5EF4-FFF2-40B4-BE49-F238E27FC236}">
                <a16:creationId xmlns:a16="http://schemas.microsoft.com/office/drawing/2014/main" id="{21BA1B0B-9CF9-4B60-BE6C-FCDFE7DB6EA2}"/>
              </a:ext>
            </a:extLst>
          </p:cNvPr>
          <p:cNvSpPr>
            <a:spLocks noGrp="1" noChangeArrowheads="1"/>
          </p:cNvSpPr>
          <p:nvPr>
            <p:ph type="body" sz="quarter" idx="11"/>
          </p:nvPr>
        </p:nvSpPr>
        <p:spPr>
          <a:xfrm>
            <a:off x="3189288" y="4579938"/>
            <a:ext cx="6088062" cy="469900"/>
          </a:xfrm>
        </p:spPr>
        <p:txBody>
          <a:bodyPr/>
          <a:lstStyle/>
          <a:p>
            <a:r>
              <a:rPr lang="en-GB" altLang="en-US"/>
              <a:t>Slides 2 - 12</a:t>
            </a:r>
          </a:p>
        </p:txBody>
      </p:sp>
      <p:sp>
        <p:nvSpPr>
          <p:cNvPr id="22531" name="Text Placeholder 2">
            <a:extLst>
              <a:ext uri="{FF2B5EF4-FFF2-40B4-BE49-F238E27FC236}">
                <a16:creationId xmlns:a16="http://schemas.microsoft.com/office/drawing/2014/main" id="{4849E63A-45AC-4170-9BEE-36F0A2423B62}"/>
              </a:ext>
            </a:extLst>
          </p:cNvPr>
          <p:cNvSpPr>
            <a:spLocks noGrp="1" noChangeArrowheads="1"/>
          </p:cNvSpPr>
          <p:nvPr>
            <p:ph type="body" sz="quarter" idx="10"/>
          </p:nvPr>
        </p:nvSpPr>
        <p:spPr>
          <a:xfrm>
            <a:off x="3189288" y="1795463"/>
            <a:ext cx="6088062" cy="2117725"/>
          </a:xfrm>
        </p:spPr>
        <p:txBody>
          <a:bodyPr/>
          <a:lstStyle/>
          <a:p>
            <a:r>
              <a:rPr lang="en-GB" altLang="en-US"/>
              <a:t>Lesson 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1">
            <a:extLst>
              <a:ext uri="{FF2B5EF4-FFF2-40B4-BE49-F238E27FC236}">
                <a16:creationId xmlns:a16="http://schemas.microsoft.com/office/drawing/2014/main" id="{3F812076-83B8-4F4E-9B2A-2B968C5BD423}"/>
              </a:ext>
            </a:extLst>
          </p:cNvPr>
          <p:cNvSpPr>
            <a:spLocks noGrp="1" noChangeArrowheads="1"/>
          </p:cNvSpPr>
          <p:nvPr>
            <p:ph type="body" sz="quarter" idx="10"/>
          </p:nvPr>
        </p:nvSpPr>
        <p:spPr/>
        <p:txBody>
          <a:bodyPr/>
          <a:lstStyle/>
          <a:p>
            <a:pPr eaLnBrk="1" hangingPunct="1"/>
            <a:r>
              <a:rPr lang="en-US" altLang="en-US"/>
              <a:t>Learning Intentions, Lesson 2</a:t>
            </a:r>
          </a:p>
        </p:txBody>
      </p:sp>
      <p:sp>
        <p:nvSpPr>
          <p:cNvPr id="18435" name="Text Placeholder 2">
            <a:extLst>
              <a:ext uri="{FF2B5EF4-FFF2-40B4-BE49-F238E27FC236}">
                <a16:creationId xmlns:a16="http://schemas.microsoft.com/office/drawing/2014/main" id="{C6FF6443-512E-490A-A5A1-DC45F081C36E}"/>
              </a:ext>
            </a:extLst>
          </p:cNvPr>
          <p:cNvSpPr>
            <a:spLocks noGrp="1" noChangeArrowheads="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to identify some of the strategies used in flood protection</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conducting research into the pros and cons of each of these strategies</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fulfilling assigned roles as part of our team</a:t>
            </a:r>
            <a:endParaRPr lang="en-GB" dirty="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1800" dirty="0">
              <a:latin typeface="Jacobs Chronos" panose="020B0603030503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a:extLst>
              <a:ext uri="{FF2B5EF4-FFF2-40B4-BE49-F238E27FC236}">
                <a16:creationId xmlns:a16="http://schemas.microsoft.com/office/drawing/2014/main" id="{67F24A79-49C4-4936-983F-CC25C5B3317E}"/>
              </a:ext>
            </a:extLst>
          </p:cNvPr>
          <p:cNvSpPr>
            <a:spLocks noGrp="1" noChangeArrowheads="1"/>
          </p:cNvSpPr>
          <p:nvPr>
            <p:ph type="body" sz="quarter" idx="10"/>
          </p:nvPr>
        </p:nvSpPr>
        <p:spPr/>
        <p:txBody>
          <a:bodyPr/>
          <a:lstStyle/>
          <a:p>
            <a:r>
              <a:rPr lang="en-US" altLang="en-US"/>
              <a:t>Success Criteria, Lesson 2</a:t>
            </a:r>
            <a:endParaRPr lang="en-GB" altLang="en-US"/>
          </a:p>
        </p:txBody>
      </p:sp>
      <p:sp>
        <p:nvSpPr>
          <p:cNvPr id="3" name="Text Placeholder 2">
            <a:extLst>
              <a:ext uri="{FF2B5EF4-FFF2-40B4-BE49-F238E27FC236}">
                <a16:creationId xmlns:a16="http://schemas.microsoft.com/office/drawing/2014/main" id="{553A527F-BFE8-4B6B-992F-3D920E9F9C1A}"/>
              </a:ext>
            </a:extLst>
          </p:cNvPr>
          <p:cNvSpPr>
            <a:spLocks noGrp="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identify 3 specific strategies involved in flood protection</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use the internet and other sources to research flood protection strategies and am able to explain some of the pros and cons of these strategies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I can explain what my role within the team is and can describe the ways in which I am fulfilling this role as part of my team</a:t>
            </a:r>
            <a:endParaRPr lang="en-GB" dirty="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1">
            <a:extLst>
              <a:ext uri="{FF2B5EF4-FFF2-40B4-BE49-F238E27FC236}">
                <a16:creationId xmlns:a16="http://schemas.microsoft.com/office/drawing/2014/main" id="{87A4D267-1D83-412D-9639-037E3F62C4BD}"/>
              </a:ext>
            </a:extLst>
          </p:cNvPr>
          <p:cNvSpPr>
            <a:spLocks noGrp="1" noChangeArrowheads="1"/>
          </p:cNvSpPr>
          <p:nvPr>
            <p:ph type="body" sz="quarter" idx="11"/>
          </p:nvPr>
        </p:nvSpPr>
        <p:spPr>
          <a:xfrm>
            <a:off x="3189288" y="4579938"/>
            <a:ext cx="6088062" cy="469900"/>
          </a:xfrm>
        </p:spPr>
        <p:txBody>
          <a:bodyPr/>
          <a:lstStyle/>
          <a:p>
            <a:r>
              <a:rPr lang="en-GB" altLang="en-US"/>
              <a:t>Slides 22 - 32</a:t>
            </a:r>
          </a:p>
        </p:txBody>
      </p:sp>
      <p:sp>
        <p:nvSpPr>
          <p:cNvPr id="53251" name="Text Placeholder 2">
            <a:extLst>
              <a:ext uri="{FF2B5EF4-FFF2-40B4-BE49-F238E27FC236}">
                <a16:creationId xmlns:a16="http://schemas.microsoft.com/office/drawing/2014/main" id="{C774BFD0-3C04-48EA-A622-9C5BFB956CCB}"/>
              </a:ext>
            </a:extLst>
          </p:cNvPr>
          <p:cNvSpPr>
            <a:spLocks noGrp="1" noChangeArrowheads="1"/>
          </p:cNvSpPr>
          <p:nvPr>
            <p:ph type="body" sz="quarter" idx="10"/>
          </p:nvPr>
        </p:nvSpPr>
        <p:spPr>
          <a:xfrm>
            <a:off x="3189288" y="1795463"/>
            <a:ext cx="6088062" cy="2117725"/>
          </a:xfrm>
        </p:spPr>
        <p:txBody>
          <a:bodyPr/>
          <a:lstStyle/>
          <a:p>
            <a:r>
              <a:rPr lang="en-GB" altLang="en-US"/>
              <a:t>Lesson 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1">
            <a:extLst>
              <a:ext uri="{FF2B5EF4-FFF2-40B4-BE49-F238E27FC236}">
                <a16:creationId xmlns:a16="http://schemas.microsoft.com/office/drawing/2014/main" id="{F61AA73E-C4FA-454E-9141-0FADD2E7ECE9}"/>
              </a:ext>
            </a:extLst>
          </p:cNvPr>
          <p:cNvSpPr>
            <a:spLocks noGrp="1" noChangeArrowheads="1"/>
          </p:cNvSpPr>
          <p:nvPr>
            <p:ph type="body" sz="quarter" idx="10"/>
          </p:nvPr>
        </p:nvSpPr>
        <p:spPr/>
        <p:txBody>
          <a:bodyPr/>
          <a:lstStyle/>
          <a:p>
            <a:pPr eaLnBrk="1" hangingPunct="1"/>
            <a:r>
              <a:rPr lang="en-US" altLang="en-US" dirty="0"/>
              <a:t>Learning Intentions, Lesson 3</a:t>
            </a:r>
          </a:p>
        </p:txBody>
      </p:sp>
      <p:sp>
        <p:nvSpPr>
          <p:cNvPr id="54275" name="Text Placeholder 2">
            <a:extLst>
              <a:ext uri="{FF2B5EF4-FFF2-40B4-BE49-F238E27FC236}">
                <a16:creationId xmlns:a16="http://schemas.microsoft.com/office/drawing/2014/main" id="{611731CE-A78D-4365-8770-621E5788E272}"/>
              </a:ext>
            </a:extLst>
          </p:cNvPr>
          <p:cNvSpPr>
            <a:spLocks noGrp="1" noChangeArrowheads="1"/>
          </p:cNvSpPr>
          <p:nvPr>
            <p:ph type="body" sz="quarter" idx="11"/>
          </p:nvPr>
        </p:nvSpPr>
        <p:spPr/>
        <p:txBody>
          <a:bodyPr/>
          <a:lstStyle/>
          <a:p>
            <a:pPr>
              <a:spcAft>
                <a:spcPts val="600"/>
              </a:spcAft>
            </a:pPr>
            <a:r>
              <a:rPr lang="en-US" altLang="en-US">
                <a:latin typeface="Jacobs Chronos" panose="020B0603030503030204" pitchFamily="34" charset="0"/>
                <a:ea typeface="Times New Roman" panose="02020603050405020304" pitchFamily="18" charset="0"/>
                <a:cs typeface="Jacobs Chronos" panose="020B0603030503030204" pitchFamily="34" charset="0"/>
              </a:rPr>
              <a:t>We are learning to consolidate our ideas and select one flood prevention strategy, including where on the map this should be used, based on the research we have completed</a:t>
            </a:r>
            <a:endParaRPr lang="en-GB" altLang="en-US">
              <a:latin typeface="Jacobs Chronos" panose="020B0603030503030204" pitchFamily="34" charset="0"/>
              <a:ea typeface="Times New Roman" panose="02020603050405020304" pitchFamily="18" charset="0"/>
              <a:cs typeface="Jacobs Chronos" panose="020B0603030503030204" pitchFamily="34" charset="0"/>
            </a:endParaRPr>
          </a:p>
          <a:p>
            <a:pPr>
              <a:spcAft>
                <a:spcPts val="600"/>
              </a:spcAft>
            </a:pPr>
            <a:r>
              <a:rPr lang="en-US" altLang="en-US">
                <a:latin typeface="Jacobs Chronos" panose="020B0603030503030204" pitchFamily="34" charset="0"/>
                <a:ea typeface="Times New Roman" panose="02020603050405020304" pitchFamily="18" charset="0"/>
                <a:cs typeface="Jacobs Chronos" panose="020B0603030503030204" pitchFamily="34" charset="0"/>
              </a:rPr>
              <a:t>We are learning to answer questions or concerns about our choice and explain our thinking</a:t>
            </a:r>
            <a:endParaRPr lang="en-GB" altLang="en-US">
              <a:latin typeface="Jacobs Chronos" panose="020B0603030503030204" pitchFamily="34" charset="0"/>
              <a:ea typeface="Times New Roman" panose="02020603050405020304" pitchFamily="18" charset="0"/>
              <a:cs typeface="Jacobs Chronos" panose="020B0603030503030204" pitchFamily="34" charset="0"/>
            </a:endParaRPr>
          </a:p>
          <a:p>
            <a:r>
              <a:rPr lang="en-US" altLang="en-US">
                <a:latin typeface="Jacobs Chronos" panose="020B0603030503030204" pitchFamily="34" charset="0"/>
                <a:ea typeface="Times New Roman" panose="02020603050405020304" pitchFamily="18" charset="0"/>
                <a:cs typeface="Jacobs Chronos" panose="020B0603030503030204" pitchFamily="34" charset="0"/>
              </a:rPr>
              <a:t>We are learning how to adapt our solution to suit the needs of the community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a:extLst>
              <a:ext uri="{FF2B5EF4-FFF2-40B4-BE49-F238E27FC236}">
                <a16:creationId xmlns:a16="http://schemas.microsoft.com/office/drawing/2014/main" id="{52F6A1BD-B5D3-41A8-8C19-1E5FE1A14D37}"/>
              </a:ext>
            </a:extLst>
          </p:cNvPr>
          <p:cNvSpPr>
            <a:spLocks noGrp="1" noChangeArrowheads="1"/>
          </p:cNvSpPr>
          <p:nvPr>
            <p:ph type="body" sz="quarter" idx="10"/>
          </p:nvPr>
        </p:nvSpPr>
        <p:spPr/>
        <p:txBody>
          <a:bodyPr/>
          <a:lstStyle/>
          <a:p>
            <a:r>
              <a:rPr lang="en-US" altLang="en-US" dirty="0"/>
              <a:t>Success Criteria, Lesson 3</a:t>
            </a:r>
            <a:endParaRPr lang="en-GB" altLang="en-US" dirty="0"/>
          </a:p>
        </p:txBody>
      </p:sp>
      <p:sp>
        <p:nvSpPr>
          <p:cNvPr id="55299" name="Text Placeholder 2">
            <a:extLst>
              <a:ext uri="{FF2B5EF4-FFF2-40B4-BE49-F238E27FC236}">
                <a16:creationId xmlns:a16="http://schemas.microsoft.com/office/drawing/2014/main" id="{E3E131FD-A536-4EE1-928F-7B047D43AAFA}"/>
              </a:ext>
            </a:extLst>
          </p:cNvPr>
          <p:cNvSpPr>
            <a:spLocks noGrp="1" noChangeArrowheads="1"/>
          </p:cNvSpPr>
          <p:nvPr>
            <p:ph type="body" sz="quarter" idx="11"/>
          </p:nvPr>
        </p:nvSpPr>
        <p:spPr/>
        <p:txBody>
          <a:bodyPr/>
          <a:lstStyle/>
          <a:p>
            <a:pPr>
              <a:spcAft>
                <a:spcPts val="600"/>
              </a:spcAft>
              <a:buClr>
                <a:schemeClr val="tx1"/>
              </a:buClr>
            </a:pPr>
            <a:r>
              <a:rPr lang="en-US" altLang="en-US" dirty="0">
                <a:latin typeface="Jacobs Chronos" panose="020B0603030503030204" pitchFamily="34" charset="0"/>
                <a:cs typeface="Jacobs Chronos" panose="020B0603030503030204" pitchFamily="34" charset="0"/>
              </a:rPr>
              <a:t>We can bring together our research and use it to help use select and apply one flood protection strategy</a:t>
            </a:r>
            <a:endParaRPr lang="en-GB" altLang="en-US" dirty="0">
              <a:latin typeface="Jacobs Chronos" panose="020B0603030503030204" pitchFamily="34" charset="0"/>
              <a:cs typeface="Jacobs Chronos" panose="020B0603030503030204" pitchFamily="34" charset="0"/>
            </a:endParaRPr>
          </a:p>
          <a:p>
            <a:pPr>
              <a:spcAft>
                <a:spcPts val="600"/>
              </a:spcAft>
              <a:buClr>
                <a:schemeClr val="tx1"/>
              </a:buClr>
            </a:pPr>
            <a:r>
              <a:rPr lang="en-US" altLang="en-US" dirty="0">
                <a:latin typeface="Jacobs Chronos" panose="020B0603030503030204" pitchFamily="34" charset="0"/>
                <a:cs typeface="Jacobs Chronos" panose="020B0603030503030204" pitchFamily="34" charset="0"/>
              </a:rPr>
              <a:t>We can answer questions about our choice and explain why we made the decisions we made </a:t>
            </a:r>
            <a:endParaRPr lang="en-GB" altLang="en-US" dirty="0">
              <a:latin typeface="Jacobs Chronos" panose="020B0603030503030204" pitchFamily="34" charset="0"/>
              <a:cs typeface="Jacobs Chronos" panose="020B0603030503030204" pitchFamily="34" charset="0"/>
            </a:endParaRPr>
          </a:p>
          <a:p>
            <a:pPr>
              <a:buClr>
                <a:schemeClr val="tx1"/>
              </a:buClr>
            </a:pPr>
            <a:r>
              <a:rPr lang="en-US" altLang="en-US" dirty="0">
                <a:latin typeface="Jacobs Chronos" panose="020B0603030503030204" pitchFamily="34" charset="0"/>
                <a:cs typeface="Jacobs Chronos" panose="020B0603030503030204" pitchFamily="34" charset="0"/>
              </a:rPr>
              <a:t>We can adjust our solution to accommodate what the judges are looking for</a:t>
            </a:r>
            <a:endParaRPr lang="en-GB" altLang="en-US" dirty="0">
              <a:latin typeface="Jacobs Chronos" panose="020B0603030503030204" pitchFamily="34" charset="0"/>
              <a:cs typeface="Jacobs Chronos" panose="020B0603030503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3">
            <a:extLst>
              <a:ext uri="{FF2B5EF4-FFF2-40B4-BE49-F238E27FC236}">
                <a16:creationId xmlns:a16="http://schemas.microsoft.com/office/drawing/2014/main" id="{388FF943-1D10-4471-B542-34910FCE55F0}"/>
              </a:ext>
            </a:extLst>
          </p:cNvPr>
          <p:cNvSpPr>
            <a:spLocks noGrp="1" noChangeArrowheads="1"/>
          </p:cNvSpPr>
          <p:nvPr>
            <p:ph type="body" sz="quarter" idx="10"/>
          </p:nvPr>
        </p:nvSpPr>
        <p:spPr/>
        <p:txBody>
          <a:bodyPr/>
          <a:lstStyle/>
          <a:p>
            <a:r>
              <a:rPr lang="en-GB" altLang="en-US"/>
              <a:t>Check-in</a:t>
            </a:r>
          </a:p>
        </p:txBody>
      </p:sp>
      <p:sp>
        <p:nvSpPr>
          <p:cNvPr id="56323" name="Text Placeholder 4">
            <a:extLst>
              <a:ext uri="{FF2B5EF4-FFF2-40B4-BE49-F238E27FC236}">
                <a16:creationId xmlns:a16="http://schemas.microsoft.com/office/drawing/2014/main" id="{AC70CFA9-5B53-4766-A333-2030CEA864A8}"/>
              </a:ext>
            </a:extLst>
          </p:cNvPr>
          <p:cNvSpPr>
            <a:spLocks noGrp="1" noChangeArrowheads="1"/>
          </p:cNvSpPr>
          <p:nvPr>
            <p:ph type="body" sz="quarter" idx="11"/>
          </p:nvPr>
        </p:nvSpPr>
        <p:spPr/>
        <p:txBody>
          <a:bodyPr/>
          <a:lstStyle/>
          <a:p>
            <a:pPr>
              <a:spcAft>
                <a:spcPts val="600"/>
              </a:spcAft>
            </a:pPr>
            <a:r>
              <a:rPr lang="en-US" altLang="en-US">
                <a:latin typeface="Jacobs Chronos" panose="020B0603030503030204" pitchFamily="34" charset="0"/>
                <a:cs typeface="Times New Roman" panose="02020603050405020304" pitchFamily="18" charset="0"/>
              </a:rPr>
              <a:t>How do you feel your research went?</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Do you feel you achieved your objectives and gathered enough information?</a:t>
            </a:r>
            <a:endParaRPr lang="en-GB" altLang="en-US">
              <a:cs typeface="Times New Roman" panose="02020603050405020304" pitchFamily="18" charset="0"/>
            </a:endParaRPr>
          </a:p>
          <a:p>
            <a:r>
              <a:rPr lang="en-US" altLang="en-US">
                <a:latin typeface="Jacobs Chronos" panose="020B0603030503030204" pitchFamily="34" charset="0"/>
                <a:cs typeface="Times New Roman" panose="02020603050405020304" pitchFamily="18" charset="0"/>
              </a:rPr>
              <a:t>How are you feeling about your roles within the team?</a:t>
            </a:r>
          </a:p>
          <a:p>
            <a:r>
              <a:rPr lang="en-US" altLang="en-US">
                <a:latin typeface="Jacobs Chronos" panose="020B0603030503030204" pitchFamily="34" charset="0"/>
                <a:cs typeface="Times New Roman" panose="02020603050405020304" pitchFamily="18" charset="0"/>
              </a:rPr>
              <a:t>How could you support one another to fulfill these even more successfully?</a:t>
            </a:r>
            <a:endParaRPr lang="en-GB"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a:extLst>
              <a:ext uri="{FF2B5EF4-FFF2-40B4-BE49-F238E27FC236}">
                <a16:creationId xmlns:a16="http://schemas.microsoft.com/office/drawing/2014/main" id="{B3CA87A0-7315-49C3-A42A-AD83C0064D8A}"/>
              </a:ext>
            </a:extLst>
          </p:cNvPr>
          <p:cNvSpPr>
            <a:spLocks noGrp="1" noChangeArrowheads="1"/>
          </p:cNvSpPr>
          <p:nvPr>
            <p:ph type="body" sz="quarter" idx="10"/>
          </p:nvPr>
        </p:nvSpPr>
        <p:spPr/>
        <p:txBody>
          <a:bodyPr/>
          <a:lstStyle/>
          <a:p>
            <a:r>
              <a:rPr lang="en-GB" altLang="en-US"/>
              <a:t>Judges Criteria</a:t>
            </a:r>
          </a:p>
        </p:txBody>
      </p:sp>
      <p:pic>
        <p:nvPicPr>
          <p:cNvPr id="6" name="Picture 5">
            <a:extLst>
              <a:ext uri="{FF2B5EF4-FFF2-40B4-BE49-F238E27FC236}">
                <a16:creationId xmlns:a16="http://schemas.microsoft.com/office/drawing/2014/main" id="{CE49142D-17D9-42F1-8D9C-2CE9764C8AE1}"/>
              </a:ext>
            </a:extLst>
          </p:cNvPr>
          <p:cNvPicPr>
            <a:picLocks noChangeAspect="1"/>
          </p:cNvPicPr>
          <p:nvPr/>
        </p:nvPicPr>
        <p:blipFill>
          <a:blip r:embed="rId3"/>
          <a:stretch>
            <a:fillRect/>
          </a:stretch>
        </p:blipFill>
        <p:spPr>
          <a:xfrm>
            <a:off x="8194444" y="379413"/>
            <a:ext cx="3742184" cy="53479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1">
            <a:extLst>
              <a:ext uri="{FF2B5EF4-FFF2-40B4-BE49-F238E27FC236}">
                <a16:creationId xmlns:a16="http://schemas.microsoft.com/office/drawing/2014/main" id="{7A546E39-CE85-4443-836A-8C27B2D38FA9}"/>
              </a:ext>
            </a:extLst>
          </p:cNvPr>
          <p:cNvSpPr>
            <a:spLocks noGrp="1" noChangeArrowheads="1"/>
          </p:cNvSpPr>
          <p:nvPr>
            <p:ph type="body" sz="quarter" idx="10"/>
          </p:nvPr>
        </p:nvSpPr>
        <p:spPr/>
        <p:txBody>
          <a:bodyPr/>
          <a:lstStyle/>
          <a:p>
            <a:r>
              <a:rPr lang="en-GB" altLang="en-US"/>
              <a:t>Design Options</a:t>
            </a:r>
          </a:p>
        </p:txBody>
      </p:sp>
      <p:sp>
        <p:nvSpPr>
          <p:cNvPr id="3" name="Text Placeholder 2">
            <a:extLst>
              <a:ext uri="{FF2B5EF4-FFF2-40B4-BE49-F238E27FC236}">
                <a16:creationId xmlns:a16="http://schemas.microsoft.com/office/drawing/2014/main" id="{2BE4931D-F7F7-4AFC-8992-E20F7D6C9E92}"/>
              </a:ext>
            </a:extLst>
          </p:cNvPr>
          <p:cNvSpPr>
            <a:spLocks noGrp="1"/>
          </p:cNvSpPr>
          <p:nvPr>
            <p:ph type="body" sz="quarter" idx="11"/>
          </p:nvPr>
        </p:nvSpPr>
        <p:spPr/>
        <p:txBody>
          <a:bodyPr>
            <a:normAutofit fontScale="92500" lnSpcReduction="10000"/>
          </a:bodyPr>
          <a:lstStyle/>
          <a:p>
            <a:pPr>
              <a:defRPr/>
            </a:pPr>
            <a:r>
              <a:rPr lang="en-GB" dirty="0"/>
              <a:t>Options:</a:t>
            </a:r>
          </a:p>
          <a:p>
            <a:pPr marL="342900" indent="-342900">
              <a:spcAft>
                <a:spcPts val="600"/>
              </a:spcAft>
              <a:buFont typeface="Jacobs Chronos" panose="020B0603030503030204" pitchFamily="34" charset="0"/>
              <a:buChar char="-"/>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Paper, cardboard pens</a:t>
            </a:r>
            <a:endParaRPr lang="en-GB" sz="1800" dirty="0">
              <a:ea typeface="Times New Roman" panose="02020603050405020304" pitchFamily="18" charset="0"/>
              <a:cs typeface="Times New Roman" panose="02020603050405020304" pitchFamily="18" charset="0"/>
            </a:endParaRPr>
          </a:p>
          <a:p>
            <a:pPr marL="342900" indent="-342900">
              <a:spcAft>
                <a:spcPts val="600"/>
              </a:spcAft>
              <a:buFont typeface="Jacobs Chronos" panose="020B0603030503030204" pitchFamily="34" charset="0"/>
              <a:buChar char="-"/>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Junk for modelling with</a:t>
            </a:r>
            <a:endParaRPr lang="en-GB" sz="1800" dirty="0">
              <a:ea typeface="Times New Roman" panose="02020603050405020304" pitchFamily="18" charset="0"/>
              <a:cs typeface="Times New Roman" panose="02020603050405020304" pitchFamily="18" charset="0"/>
            </a:endParaRPr>
          </a:p>
          <a:p>
            <a:pPr marL="342900" indent="-342900">
              <a:spcAft>
                <a:spcPts val="600"/>
              </a:spcAft>
              <a:buFont typeface="Jacobs Chronos" panose="020B0603030503030204" pitchFamily="34" charset="0"/>
              <a:buChar char="-"/>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Clay/playdough or other modelling materials</a:t>
            </a:r>
            <a:endParaRPr lang="en-GB" sz="1800" dirty="0">
              <a:ea typeface="Times New Roman" panose="02020603050405020304" pitchFamily="18" charset="0"/>
              <a:cs typeface="Times New Roman" panose="02020603050405020304" pitchFamily="18" charset="0"/>
            </a:endParaRPr>
          </a:p>
          <a:p>
            <a:pPr marL="342900" indent="-342900">
              <a:spcAft>
                <a:spcPts val="600"/>
              </a:spcAft>
              <a:buFont typeface="Jacobs Chronos" panose="020B0603030503030204" pitchFamily="34" charset="0"/>
              <a:buChar char="-"/>
              <a:tabLst>
                <a:tab pos="571500" algn="l"/>
              </a:tabLst>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Videos/PowerPoints or other digital technology</a:t>
            </a:r>
            <a:endParaRPr lang="en-GB" sz="1800" dirty="0">
              <a:ea typeface="Times New Roman" panose="02020603050405020304" pitchFamily="18" charset="0"/>
              <a:cs typeface="Times New Roman" panose="02020603050405020304" pitchFamily="18" charset="0"/>
            </a:endParaRPr>
          </a:p>
          <a:p>
            <a:pPr marL="342900" indent="-342900">
              <a:spcAft>
                <a:spcPts val="600"/>
              </a:spcAft>
              <a:buFont typeface="Jacobs Chronos" panose="020B0603030503030204" pitchFamily="34" charset="0"/>
              <a:buChar char="-"/>
              <a:tabLst>
                <a:tab pos="571500" algn="l"/>
              </a:tabLst>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Photos, drawings or illustrations</a:t>
            </a:r>
          </a:p>
          <a:p>
            <a:pPr marL="342900" indent="-342900">
              <a:spcAft>
                <a:spcPts val="600"/>
              </a:spcAft>
              <a:buFont typeface="Jacobs Chronos" panose="020B0603030503030204" pitchFamily="34" charset="0"/>
              <a:buChar char="-"/>
              <a:tabLst>
                <a:tab pos="571500" algn="l"/>
              </a:tabLst>
              <a:defRPr/>
            </a:pPr>
            <a:r>
              <a:rPr lang="en-US" sz="1800" dirty="0">
                <a:latin typeface="Jacobs Chronos" panose="020B0603030503030204" pitchFamily="34" charset="0"/>
                <a:ea typeface="Times New Roman" panose="02020603050405020304" pitchFamily="18" charset="0"/>
                <a:cs typeface="Times New Roman" panose="02020603050405020304" pitchFamily="18" charset="0"/>
              </a:rPr>
              <a:t>Other</a:t>
            </a:r>
          </a:p>
          <a:p>
            <a:pPr marL="0" indent="0">
              <a:spcAft>
                <a:spcPts val="600"/>
              </a:spcAft>
              <a:buFont typeface="Arial" panose="020B0604020202020204" pitchFamily="34" charset="0"/>
              <a:buNone/>
              <a:tabLst>
                <a:tab pos="571500" algn="l"/>
              </a:tabLst>
              <a:defRPr/>
            </a:pPr>
            <a:r>
              <a:rPr lang="en-GB" sz="1800" dirty="0">
                <a:ea typeface="Times New Roman" panose="02020603050405020304" pitchFamily="18" charset="0"/>
                <a:cs typeface="Times New Roman" panose="02020603050405020304" pitchFamily="18" charset="0"/>
              </a:rPr>
              <a:t>								What are the pros and cons of each? </a:t>
            </a:r>
          </a:p>
          <a:p>
            <a:pPr marL="0" indent="0">
              <a:spcAft>
                <a:spcPts val="600"/>
              </a:spcAft>
              <a:buFont typeface="Arial" panose="020B0604020202020204" pitchFamily="34" charset="0"/>
              <a:buNone/>
              <a:tabLst>
                <a:tab pos="571500" algn="l"/>
              </a:tabLst>
              <a:defRPr/>
            </a:pPr>
            <a:r>
              <a:rPr lang="en-GB" sz="1800" dirty="0">
                <a:ea typeface="Times New Roman" panose="02020603050405020304" pitchFamily="18" charset="0"/>
                <a:cs typeface="Times New Roman" panose="02020603050405020304" pitchFamily="18" charset="0"/>
              </a:rPr>
              <a:t>								What will you choose? </a:t>
            </a:r>
          </a:p>
          <a:p>
            <a:pPr>
              <a:defRPr/>
            </a:pPr>
            <a:endParaRPr lang="en-GB" dirty="0"/>
          </a:p>
        </p:txBody>
      </p:sp>
      <p:pic>
        <p:nvPicPr>
          <p:cNvPr id="60420" name="Graphic 4" descr="Idea with solid fill">
            <a:extLst>
              <a:ext uri="{FF2B5EF4-FFF2-40B4-BE49-F238E27FC236}">
                <a16:creationId xmlns:a16="http://schemas.microsoft.com/office/drawing/2014/main" id="{BEA09289-4528-4F18-B425-EAE4030E3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4611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a:extLst>
              <a:ext uri="{FF2B5EF4-FFF2-40B4-BE49-F238E27FC236}">
                <a16:creationId xmlns:a16="http://schemas.microsoft.com/office/drawing/2014/main" id="{825940FA-9AD4-458F-B042-60521E779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239713"/>
            <a:ext cx="6057900"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a:extLst>
              <a:ext uri="{FF2B5EF4-FFF2-40B4-BE49-F238E27FC236}">
                <a16:creationId xmlns:a16="http://schemas.microsoft.com/office/drawing/2014/main" id="{EC3A8BD0-91F9-4ED8-A544-E0C54C0DB65B}"/>
              </a:ext>
            </a:extLst>
          </p:cNvPr>
          <p:cNvSpPr>
            <a:spLocks noGrp="1" noChangeArrowheads="1"/>
          </p:cNvSpPr>
          <p:nvPr>
            <p:ph type="body" sz="quarter" idx="10"/>
          </p:nvPr>
        </p:nvSpPr>
        <p:spPr/>
        <p:txBody>
          <a:bodyPr/>
          <a:lstStyle/>
          <a:p>
            <a:pPr eaLnBrk="1" hangingPunct="1"/>
            <a:r>
              <a:rPr lang="en-US" altLang="en-US"/>
              <a:t>SMART Goals for the Session</a:t>
            </a:r>
          </a:p>
        </p:txBody>
      </p:sp>
      <p:sp>
        <p:nvSpPr>
          <p:cNvPr id="62467" name="Text Placeholder 2">
            <a:extLst>
              <a:ext uri="{FF2B5EF4-FFF2-40B4-BE49-F238E27FC236}">
                <a16:creationId xmlns:a16="http://schemas.microsoft.com/office/drawing/2014/main" id="{9BECB86E-4BD8-4ED2-B9BC-3F1F8BAA6418}"/>
              </a:ext>
            </a:extLst>
          </p:cNvPr>
          <p:cNvSpPr>
            <a:spLocks noGrp="1" noChangeArrowheads="1"/>
          </p:cNvSpPr>
          <p:nvPr>
            <p:ph type="body" sz="quarter" idx="11"/>
          </p:nvPr>
        </p:nvSpPr>
        <p:spPr/>
        <p:txBody>
          <a:bodyPr/>
          <a:lstStyle/>
          <a:p>
            <a:pPr marL="0" indent="0" eaLnBrk="1" hangingPunct="1">
              <a:buFont typeface="Arial" panose="020B0604020202020204" pitchFamily="34" charset="0"/>
              <a:buNone/>
            </a:pPr>
            <a:r>
              <a:rPr lang="en-US" altLang="en-US" sz="3600"/>
              <a:t>S – Specific</a:t>
            </a:r>
          </a:p>
          <a:p>
            <a:pPr marL="0" indent="0" eaLnBrk="1" hangingPunct="1">
              <a:buFont typeface="Arial" panose="020B0604020202020204" pitchFamily="34" charset="0"/>
              <a:buNone/>
            </a:pPr>
            <a:r>
              <a:rPr lang="en-US" altLang="en-US" sz="3600"/>
              <a:t>M – Measurable</a:t>
            </a:r>
          </a:p>
          <a:p>
            <a:pPr marL="0" indent="0" eaLnBrk="1" hangingPunct="1">
              <a:buFont typeface="Arial" panose="020B0604020202020204" pitchFamily="34" charset="0"/>
              <a:buNone/>
            </a:pPr>
            <a:r>
              <a:rPr lang="en-US" altLang="en-US" sz="3600"/>
              <a:t>A – Achievable</a:t>
            </a:r>
          </a:p>
          <a:p>
            <a:pPr marL="0" indent="0" eaLnBrk="1" hangingPunct="1">
              <a:buFont typeface="Arial" panose="020B0604020202020204" pitchFamily="34" charset="0"/>
              <a:buNone/>
            </a:pPr>
            <a:r>
              <a:rPr lang="en-US" altLang="en-US" sz="3600"/>
              <a:t>R – Relevant</a:t>
            </a:r>
          </a:p>
          <a:p>
            <a:pPr marL="0" indent="0" eaLnBrk="1" hangingPunct="1">
              <a:buFont typeface="Arial" panose="020B0604020202020204" pitchFamily="34" charset="0"/>
              <a:buNone/>
            </a:pPr>
            <a:r>
              <a:rPr lang="en-US" altLang="en-US" sz="3600"/>
              <a:t>T – Time Bound</a:t>
            </a: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1">
            <a:extLst>
              <a:ext uri="{FF2B5EF4-FFF2-40B4-BE49-F238E27FC236}">
                <a16:creationId xmlns:a16="http://schemas.microsoft.com/office/drawing/2014/main" id="{20D077DD-BCF6-4941-9761-E0FCB245CA23}"/>
              </a:ext>
            </a:extLst>
          </p:cNvPr>
          <p:cNvSpPr>
            <a:spLocks noGrp="1" noChangeArrowheads="1"/>
          </p:cNvSpPr>
          <p:nvPr>
            <p:ph type="body" sz="quarter" idx="10"/>
          </p:nvPr>
        </p:nvSpPr>
        <p:spPr/>
        <p:txBody>
          <a:bodyPr/>
          <a:lstStyle/>
          <a:p>
            <a:r>
              <a:rPr lang="en-GB" altLang="en-US"/>
              <a:t>How are we getting on…</a:t>
            </a:r>
          </a:p>
        </p:txBody>
      </p:sp>
      <p:sp>
        <p:nvSpPr>
          <p:cNvPr id="64515" name="Text Placeholder 2">
            <a:extLst>
              <a:ext uri="{FF2B5EF4-FFF2-40B4-BE49-F238E27FC236}">
                <a16:creationId xmlns:a16="http://schemas.microsoft.com/office/drawing/2014/main" id="{0146A442-4703-43FC-8536-C788B73700BA}"/>
              </a:ext>
            </a:extLst>
          </p:cNvPr>
          <p:cNvSpPr>
            <a:spLocks noGrp="1" noChangeArrowheads="1"/>
          </p:cNvSpPr>
          <p:nvPr>
            <p:ph type="body" sz="quarter" idx="11"/>
          </p:nvPr>
        </p:nvSpPr>
        <p:spPr/>
        <p:txBody>
          <a:bodyPr/>
          <a:lstStyle/>
          <a:p>
            <a:endParaRPr lang="en-GB" altLang="en-US"/>
          </a:p>
        </p:txBody>
      </p:sp>
      <p:pic>
        <p:nvPicPr>
          <p:cNvPr id="64516" name="Graphic 4" descr="Thumbs up sign with solid fill">
            <a:extLst>
              <a:ext uri="{FF2B5EF4-FFF2-40B4-BE49-F238E27FC236}">
                <a16:creationId xmlns:a16="http://schemas.microsoft.com/office/drawing/2014/main" id="{396D1702-AE07-44EC-BB9E-B1EBCB357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2301875"/>
            <a:ext cx="262096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Graphic 6" descr="Thumbs Down with solid fill">
            <a:extLst>
              <a:ext uri="{FF2B5EF4-FFF2-40B4-BE49-F238E27FC236}">
                <a16:creationId xmlns:a16="http://schemas.microsoft.com/office/drawing/2014/main" id="{E78C550C-B1EC-4CBD-99BA-7DA0B66D7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475" y="2655888"/>
            <a:ext cx="2838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7755502E-ABD9-44B4-821D-4E0D0FFF0C67}"/>
              </a:ext>
            </a:extLst>
          </p:cNvPr>
          <p:cNvSpPr>
            <a:spLocks noGrp="1" noChangeArrowheads="1"/>
          </p:cNvSpPr>
          <p:nvPr>
            <p:ph type="body" sz="quarter" idx="10"/>
          </p:nvPr>
        </p:nvSpPr>
        <p:spPr/>
        <p:txBody>
          <a:bodyPr/>
          <a:lstStyle/>
          <a:p>
            <a:pPr eaLnBrk="1" hangingPunct="1"/>
            <a:r>
              <a:rPr lang="en-US" altLang="en-US"/>
              <a:t>Learning Intentions, Lesson 1</a:t>
            </a:r>
          </a:p>
        </p:txBody>
      </p:sp>
      <p:sp>
        <p:nvSpPr>
          <p:cNvPr id="18435" name="Text Placeholder 2">
            <a:extLst>
              <a:ext uri="{FF2B5EF4-FFF2-40B4-BE49-F238E27FC236}">
                <a16:creationId xmlns:a16="http://schemas.microsoft.com/office/drawing/2014/main" id="{9FFB4CCA-C2E8-4792-9FEF-1AD60F7C9CAF}"/>
              </a:ext>
            </a:extLst>
          </p:cNvPr>
          <p:cNvSpPr>
            <a:spLocks noGrp="1" noChangeArrowheads="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about some of reasons flooding happens.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looking at some of the consequences of flooding. </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about some of the roles involved in a large-scale infrastructure project.</a:t>
            </a:r>
            <a:endParaRPr lang="en-GB" dirty="0">
              <a:ea typeface="Times New Roman" panose="02020603050405020304" pitchFamily="18" charset="0"/>
              <a:cs typeface="Times New Roman" panose="02020603050405020304" pitchFamily="18" charset="0"/>
            </a:endParaRPr>
          </a:p>
          <a:p>
            <a:pPr>
              <a:defRPr/>
            </a:pPr>
            <a:r>
              <a:rPr lang="en-US" dirty="0">
                <a:latin typeface="Jacobs Chronos" panose="020B0603030503030204" pitchFamily="34" charset="0"/>
                <a:ea typeface="Times New Roman" panose="02020603050405020304" pitchFamily="18" charset="0"/>
              </a:rPr>
              <a:t>We are thinking about how our own skills and interests might influence our choice of job. </a:t>
            </a:r>
          </a:p>
          <a:p>
            <a:pPr marL="0" indent="0">
              <a:buFont typeface="Arial" panose="020B0604020202020204" pitchFamily="34" charset="0"/>
              <a:buNone/>
              <a:defRPr/>
            </a:pPr>
            <a:endParaRPr lang="en-US" altLang="en-US" sz="1800" dirty="0">
              <a:latin typeface="Jacobs Chronos" panose="020B0603030503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1">
            <a:extLst>
              <a:ext uri="{FF2B5EF4-FFF2-40B4-BE49-F238E27FC236}">
                <a16:creationId xmlns:a16="http://schemas.microsoft.com/office/drawing/2014/main" id="{268F10C3-9A2C-4F7D-A2C9-C6B9794488F3}"/>
              </a:ext>
            </a:extLst>
          </p:cNvPr>
          <p:cNvSpPr>
            <a:spLocks noGrp="1" noChangeArrowheads="1"/>
          </p:cNvSpPr>
          <p:nvPr>
            <p:ph type="body" sz="quarter" idx="10"/>
          </p:nvPr>
        </p:nvSpPr>
        <p:spPr/>
        <p:txBody>
          <a:bodyPr/>
          <a:lstStyle/>
          <a:p>
            <a:r>
              <a:rPr lang="en-GB" altLang="en-US"/>
              <a:t>Practice</a:t>
            </a:r>
          </a:p>
        </p:txBody>
      </p:sp>
      <p:sp>
        <p:nvSpPr>
          <p:cNvPr id="3" name="Text Placeholder 2">
            <a:extLst>
              <a:ext uri="{FF2B5EF4-FFF2-40B4-BE49-F238E27FC236}">
                <a16:creationId xmlns:a16="http://schemas.microsoft.com/office/drawing/2014/main" id="{3446B17D-99AE-4E1D-8C0F-A36FE2658F77}"/>
              </a:ext>
            </a:extLst>
          </p:cNvPr>
          <p:cNvSpPr>
            <a:spLocks noGrp="1"/>
          </p:cNvSpPr>
          <p:nvPr>
            <p:ph type="body" sz="quarter" idx="11"/>
          </p:nvPr>
        </p:nvSpPr>
        <p:spPr/>
        <p:txBody>
          <a:bodyPr/>
          <a:lstStyle/>
          <a:p>
            <a:pPr marL="0" indent="0">
              <a:buFont typeface="Arial" panose="020B0604020202020204" pitchFamily="34" charset="0"/>
              <a:buNone/>
              <a:defRPr/>
            </a:pPr>
            <a:r>
              <a:rPr lang="en-GB" sz="2800" dirty="0"/>
              <a:t>Remember:</a:t>
            </a:r>
          </a:p>
          <a:p>
            <a:pPr>
              <a:buFont typeface="Wingdings" panose="05000000000000000000" pitchFamily="2" charset="2"/>
              <a:buChar char="ü"/>
              <a:defRPr/>
            </a:pPr>
            <a:r>
              <a:rPr lang="en-GB" sz="2800" dirty="0"/>
              <a:t> Be clear</a:t>
            </a:r>
          </a:p>
          <a:p>
            <a:pPr>
              <a:buFont typeface="Wingdings" panose="05000000000000000000" pitchFamily="2" charset="2"/>
              <a:buChar char="ü"/>
              <a:defRPr/>
            </a:pPr>
            <a:r>
              <a:rPr lang="en-GB" sz="2800" dirty="0"/>
              <a:t>Be confident</a:t>
            </a:r>
          </a:p>
          <a:p>
            <a:pPr>
              <a:buFont typeface="Wingdings" panose="05000000000000000000" pitchFamily="2" charset="2"/>
              <a:buChar char="ü"/>
              <a:defRPr/>
            </a:pPr>
            <a:r>
              <a:rPr lang="en-GB" sz="2800" dirty="0"/>
              <a:t>Explain your thinking</a:t>
            </a:r>
          </a:p>
          <a:p>
            <a:pPr>
              <a:buFont typeface="Wingdings" panose="05000000000000000000" pitchFamily="2" charset="2"/>
              <a:buChar char="ü"/>
              <a:defRPr/>
            </a:pPr>
            <a:r>
              <a:rPr lang="en-GB" sz="2800" dirty="0"/>
              <a:t>Be ready to answer the judges Questions</a:t>
            </a:r>
          </a:p>
          <a:p>
            <a:pPr marL="0" indent="0">
              <a:buFont typeface="Arial" panose="020B0604020202020204" pitchFamily="34" charset="0"/>
              <a:buNone/>
              <a:defRPr/>
            </a:pP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a:extLst>
              <a:ext uri="{FF2B5EF4-FFF2-40B4-BE49-F238E27FC236}">
                <a16:creationId xmlns:a16="http://schemas.microsoft.com/office/drawing/2014/main" id="{6A1FDBE3-3B30-4167-8E0F-681F0FB4D2E2}"/>
              </a:ext>
            </a:extLst>
          </p:cNvPr>
          <p:cNvSpPr>
            <a:spLocks noGrp="1" noChangeArrowheads="1"/>
          </p:cNvSpPr>
          <p:nvPr>
            <p:ph type="body" sz="quarter" idx="10"/>
          </p:nvPr>
        </p:nvSpPr>
        <p:spPr/>
        <p:txBody>
          <a:bodyPr/>
          <a:lstStyle/>
          <a:p>
            <a:pPr eaLnBrk="1" hangingPunct="1"/>
            <a:r>
              <a:rPr lang="en-US" altLang="en-US"/>
              <a:t>Learning Intentions, Lesson 2</a:t>
            </a:r>
          </a:p>
        </p:txBody>
      </p:sp>
      <p:sp>
        <p:nvSpPr>
          <p:cNvPr id="18435" name="Text Placeholder 2">
            <a:extLst>
              <a:ext uri="{FF2B5EF4-FFF2-40B4-BE49-F238E27FC236}">
                <a16:creationId xmlns:a16="http://schemas.microsoft.com/office/drawing/2014/main" id="{3B8356FB-9C94-4382-922A-E9861201707D}"/>
              </a:ext>
            </a:extLst>
          </p:cNvPr>
          <p:cNvSpPr>
            <a:spLocks noGrp="1" noChangeArrowheads="1"/>
          </p:cNvSpPr>
          <p:nvPr>
            <p:ph type="body" sz="quarter" idx="11"/>
          </p:nvPr>
        </p:nvSpPr>
        <p:spPr/>
        <p:txBody>
          <a:bodyPr/>
          <a:lstStyle/>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learning to identify some of the strategies used in flood protection</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conducting research into the pros and cons of each of these strategies</a:t>
            </a:r>
            <a:endParaRPr lang="en-GB" dirty="0">
              <a:ea typeface="Times New Roman" panose="02020603050405020304" pitchFamily="18" charset="0"/>
              <a:cs typeface="Times New Roman" panose="02020603050405020304" pitchFamily="18" charset="0"/>
            </a:endParaRPr>
          </a:p>
          <a:p>
            <a:pPr>
              <a:spcAft>
                <a:spcPts val="600"/>
              </a:spcAft>
              <a:defRPr/>
            </a:pPr>
            <a:r>
              <a:rPr lang="en-US" dirty="0">
                <a:latin typeface="Jacobs Chronos" panose="020B0603030503030204" pitchFamily="34" charset="0"/>
                <a:ea typeface="Times New Roman" panose="02020603050405020304" pitchFamily="18" charset="0"/>
                <a:cs typeface="Times New Roman" panose="02020603050405020304" pitchFamily="18" charset="0"/>
              </a:rPr>
              <a:t>We are fulfilling assigned roles as part of our team</a:t>
            </a:r>
            <a:endParaRPr lang="en-GB" dirty="0">
              <a:ea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altLang="en-US" sz="1800" dirty="0">
              <a:latin typeface="Jacobs Chronos" panose="020B0603030503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1">
            <a:extLst>
              <a:ext uri="{FF2B5EF4-FFF2-40B4-BE49-F238E27FC236}">
                <a16:creationId xmlns:a16="http://schemas.microsoft.com/office/drawing/2014/main" id="{D5C01A6E-39CF-4F60-9878-07015C9165F2}"/>
              </a:ext>
            </a:extLst>
          </p:cNvPr>
          <p:cNvSpPr>
            <a:spLocks noGrp="1" noChangeArrowheads="1"/>
          </p:cNvSpPr>
          <p:nvPr>
            <p:ph type="body" sz="quarter" idx="10"/>
          </p:nvPr>
        </p:nvSpPr>
        <p:spPr/>
        <p:txBody>
          <a:bodyPr/>
          <a:lstStyle/>
          <a:p>
            <a:r>
              <a:rPr lang="en-US" altLang="en-US" dirty="0"/>
              <a:t>Success Criteria, Lesson 2</a:t>
            </a:r>
            <a:endParaRPr lang="en-GB" altLang="en-US" dirty="0"/>
          </a:p>
        </p:txBody>
      </p:sp>
      <p:sp>
        <p:nvSpPr>
          <p:cNvPr id="3" name="Text Placeholder 2">
            <a:extLst>
              <a:ext uri="{FF2B5EF4-FFF2-40B4-BE49-F238E27FC236}">
                <a16:creationId xmlns:a16="http://schemas.microsoft.com/office/drawing/2014/main" id="{2B45A185-A826-4385-9FD8-0517E5FCBCAA}"/>
              </a:ext>
            </a:extLst>
          </p:cNvPr>
          <p:cNvSpPr>
            <a:spLocks noGrp="1"/>
          </p:cNvSpPr>
          <p:nvPr>
            <p:ph type="body" sz="quarter" idx="11"/>
          </p:nvPr>
        </p:nvSpPr>
        <p:spPr/>
        <p:txBody>
          <a:bodyPr/>
          <a:lstStyle/>
          <a:p>
            <a:pPr>
              <a:spcAft>
                <a:spcPts val="600"/>
              </a:spcAft>
              <a:buClr>
                <a:schemeClr val="tx1"/>
              </a:buClr>
            </a:pPr>
            <a:r>
              <a:rPr lang="en-US" altLang="en-US" dirty="0">
                <a:latin typeface="Jacobs Chronos" panose="020B0603030503030204" pitchFamily="34" charset="0"/>
                <a:cs typeface="Jacobs Chronos" panose="020B0603030503030204" pitchFamily="34" charset="0"/>
              </a:rPr>
              <a:t>We can bring together our research and use it to help use select and apply one flood protection strategy</a:t>
            </a:r>
            <a:endParaRPr lang="en-GB" altLang="en-US" dirty="0">
              <a:latin typeface="Jacobs Chronos" panose="020B0603030503030204" pitchFamily="34" charset="0"/>
              <a:cs typeface="Jacobs Chronos" panose="020B0603030503030204" pitchFamily="34" charset="0"/>
            </a:endParaRPr>
          </a:p>
          <a:p>
            <a:pPr>
              <a:spcAft>
                <a:spcPts val="600"/>
              </a:spcAft>
              <a:buClr>
                <a:schemeClr val="tx1"/>
              </a:buClr>
            </a:pPr>
            <a:r>
              <a:rPr lang="en-US" altLang="en-US" dirty="0">
                <a:latin typeface="Jacobs Chronos" panose="020B0603030503030204" pitchFamily="34" charset="0"/>
                <a:cs typeface="Jacobs Chronos" panose="020B0603030503030204" pitchFamily="34" charset="0"/>
              </a:rPr>
              <a:t>We can answer questions about our choice and explain why we made the decisions we made </a:t>
            </a:r>
            <a:endParaRPr lang="en-GB" altLang="en-US" dirty="0">
              <a:latin typeface="Jacobs Chronos" panose="020B0603030503030204" pitchFamily="34" charset="0"/>
              <a:cs typeface="Jacobs Chronos" panose="020B0603030503030204" pitchFamily="34" charset="0"/>
            </a:endParaRPr>
          </a:p>
          <a:p>
            <a:pPr>
              <a:buClr>
                <a:schemeClr val="tx1"/>
              </a:buClr>
            </a:pPr>
            <a:r>
              <a:rPr lang="en-US" altLang="en-US" dirty="0">
                <a:latin typeface="Jacobs Chronos" panose="020B0603030503030204" pitchFamily="34" charset="0"/>
                <a:cs typeface="Jacobs Chronos" panose="020B0603030503030204" pitchFamily="34" charset="0"/>
              </a:rPr>
              <a:t>We can adjust our solution to accommodate what the judges are looking for</a:t>
            </a:r>
            <a:endParaRPr lang="en-GB" altLang="en-US" dirty="0">
              <a:latin typeface="Jacobs Chronos" panose="020B0603030503030204" pitchFamily="34" charset="0"/>
              <a:cs typeface="Jacobs Chronos" panose="020B0603030503030204" pitchFamily="34" charset="0"/>
            </a:endParaRPr>
          </a:p>
          <a:p>
            <a:pPr marL="0" indent="0">
              <a:buFont typeface="Arial" panose="020B0604020202020204" pitchFamily="34" charset="0"/>
              <a:buNone/>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4">
            <a:extLst>
              <a:ext uri="{FF2B5EF4-FFF2-40B4-BE49-F238E27FC236}">
                <a16:creationId xmlns:a16="http://schemas.microsoft.com/office/drawing/2014/main" id="{5AC77F29-16A7-4D9D-BF1C-66A9D0404123}"/>
              </a:ext>
            </a:extLst>
          </p:cNvPr>
          <p:cNvSpPr>
            <a:spLocks noGrp="1" noChangeArrowheads="1"/>
          </p:cNvSpPr>
          <p:nvPr>
            <p:ph type="body" sz="quarter" idx="11"/>
          </p:nvPr>
        </p:nvSpPr>
        <p:spPr>
          <a:xfrm>
            <a:off x="3189288" y="4579938"/>
            <a:ext cx="7173912" cy="469900"/>
          </a:xfrm>
        </p:spPr>
        <p:txBody>
          <a:bodyPr/>
          <a:lstStyle/>
          <a:p>
            <a:r>
              <a:rPr lang="en-GB" altLang="en-US"/>
              <a:t>We are looking forward to seeing your finished designs! </a:t>
            </a:r>
          </a:p>
        </p:txBody>
      </p:sp>
      <p:sp>
        <p:nvSpPr>
          <p:cNvPr id="70659" name="Text Placeholder 3">
            <a:extLst>
              <a:ext uri="{FF2B5EF4-FFF2-40B4-BE49-F238E27FC236}">
                <a16:creationId xmlns:a16="http://schemas.microsoft.com/office/drawing/2014/main" id="{51314EC8-6D21-4C56-A1E2-157820933A42}"/>
              </a:ext>
            </a:extLst>
          </p:cNvPr>
          <p:cNvSpPr>
            <a:spLocks noGrp="1" noChangeArrowheads="1"/>
          </p:cNvSpPr>
          <p:nvPr>
            <p:ph type="body" sz="quarter" idx="10"/>
          </p:nvPr>
        </p:nvSpPr>
        <p:spPr>
          <a:xfrm>
            <a:off x="3189288" y="1795463"/>
            <a:ext cx="6088062" cy="2117725"/>
          </a:xfrm>
        </p:spPr>
        <p:txBody>
          <a:bodyPr/>
          <a:lstStyle/>
          <a:p>
            <a:pPr algn="ctr"/>
            <a:r>
              <a:rPr lang="en-GB" altLang="en-US"/>
              <a:t>Good Luck!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a:extLst>
              <a:ext uri="{FF2B5EF4-FFF2-40B4-BE49-F238E27FC236}">
                <a16:creationId xmlns:a16="http://schemas.microsoft.com/office/drawing/2014/main" id="{EE9A42C7-6F90-4055-AD16-9ED4AE13623A}"/>
              </a:ext>
            </a:extLst>
          </p:cNvPr>
          <p:cNvSpPr>
            <a:spLocks noGrp="1" noChangeArrowheads="1"/>
          </p:cNvSpPr>
          <p:nvPr>
            <p:ph type="body" sz="quarter" idx="10"/>
          </p:nvPr>
        </p:nvSpPr>
        <p:spPr/>
        <p:txBody>
          <a:bodyPr/>
          <a:lstStyle/>
          <a:p>
            <a:r>
              <a:rPr lang="en-US" altLang="en-US"/>
              <a:t>Success Criteria, Lesson 1</a:t>
            </a:r>
            <a:endParaRPr lang="en-GB" altLang="en-US"/>
          </a:p>
        </p:txBody>
      </p:sp>
      <p:sp>
        <p:nvSpPr>
          <p:cNvPr id="24579" name="Text Placeholder 2">
            <a:extLst>
              <a:ext uri="{FF2B5EF4-FFF2-40B4-BE49-F238E27FC236}">
                <a16:creationId xmlns:a16="http://schemas.microsoft.com/office/drawing/2014/main" id="{E0826F88-13DA-431B-9969-66F93F81543B}"/>
              </a:ext>
            </a:extLst>
          </p:cNvPr>
          <p:cNvSpPr>
            <a:spLocks noGrp="1" noChangeArrowheads="1"/>
          </p:cNvSpPr>
          <p:nvPr>
            <p:ph type="body" sz="quarter" idx="11"/>
          </p:nvPr>
        </p:nvSpPr>
        <p:spPr/>
        <p:txBody>
          <a:bodyPr/>
          <a:lstStyle/>
          <a:p>
            <a:pPr>
              <a:spcAft>
                <a:spcPts val="600"/>
              </a:spcAft>
            </a:pPr>
            <a:r>
              <a:rPr lang="en-US" altLang="en-US">
                <a:latin typeface="Jacobs Chronos" panose="020B0603030503030204" pitchFamily="34" charset="0"/>
                <a:cs typeface="Times New Roman" panose="02020603050405020304" pitchFamily="18" charset="0"/>
              </a:rPr>
              <a:t>I can describe some of the reasons floods occur, both on a local and global scale.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explain some of the consequences of flooding and give some examples.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identify the roles involved in a flooding project and explain some aspects of their job. </a:t>
            </a:r>
            <a:endParaRPr lang="en-GB" altLang="en-US">
              <a:cs typeface="Times New Roman" panose="02020603050405020304" pitchFamily="18" charset="0"/>
            </a:endParaRPr>
          </a:p>
          <a:p>
            <a:pPr>
              <a:spcAft>
                <a:spcPts val="600"/>
              </a:spcAft>
            </a:pPr>
            <a:r>
              <a:rPr lang="en-US" altLang="en-US">
                <a:latin typeface="Jacobs Chronos" panose="020B0603030503030204" pitchFamily="34" charset="0"/>
                <a:cs typeface="Times New Roman" panose="02020603050405020304" pitchFamily="18" charset="0"/>
              </a:rPr>
              <a:t>I can select an appropriate role for myself and explain why I think I would be a good candidate for this role. </a:t>
            </a:r>
            <a:endParaRPr lang="en-GB" altLang="en-US">
              <a:cs typeface="Times New Roman" panose="02020603050405020304" pitchFamily="18" charset="0"/>
            </a:endParaRPr>
          </a:p>
          <a:p>
            <a:r>
              <a:rPr lang="en-US" altLang="en-US">
                <a:latin typeface="Jacobs Chronos" panose="020B0603030503030204" pitchFamily="34" charset="0"/>
                <a:cs typeface="Times New Roman" panose="02020603050405020304" pitchFamily="18" charset="0"/>
              </a:rPr>
              <a:t>I can consider the skills of others and work with my group to assign project roles. </a:t>
            </a:r>
            <a:endParaRPr lang="en-US" altLang="en-US"/>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9DE1B9-D5B5-4828-B966-D43BC8B90F2C}"/>
              </a:ext>
            </a:extLst>
          </p:cNvPr>
          <p:cNvSpPr/>
          <p:nvPr/>
        </p:nvSpPr>
        <p:spPr>
          <a:xfrm>
            <a:off x="7670800" y="0"/>
            <a:ext cx="4521200" cy="5953125"/>
          </a:xfrm>
          <a:prstGeom prst="rect">
            <a:avLst/>
          </a:prstGeom>
          <a:solidFill>
            <a:srgbClr val="9BC1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3" name="Text Placeholder 1">
            <a:extLst>
              <a:ext uri="{FF2B5EF4-FFF2-40B4-BE49-F238E27FC236}">
                <a16:creationId xmlns:a16="http://schemas.microsoft.com/office/drawing/2014/main" id="{BC083D67-30E6-4420-BE92-39199523DE62}"/>
              </a:ext>
            </a:extLst>
          </p:cNvPr>
          <p:cNvSpPr>
            <a:spLocks noGrp="1" noChangeArrowheads="1"/>
          </p:cNvSpPr>
          <p:nvPr>
            <p:ph type="body" sz="quarter" idx="10"/>
          </p:nvPr>
        </p:nvSpPr>
        <p:spPr/>
        <p:txBody>
          <a:bodyPr/>
          <a:lstStyle/>
          <a:p>
            <a:pPr eaLnBrk="1" hangingPunct="1"/>
            <a:r>
              <a:rPr lang="en-US" altLang="en-US"/>
              <a:t>What do we know?</a:t>
            </a:r>
          </a:p>
        </p:txBody>
      </p:sp>
      <p:sp>
        <p:nvSpPr>
          <p:cNvPr id="19459" name="Text Placeholder 2">
            <a:extLst>
              <a:ext uri="{FF2B5EF4-FFF2-40B4-BE49-F238E27FC236}">
                <a16:creationId xmlns:a16="http://schemas.microsoft.com/office/drawing/2014/main" id="{C5B27D14-8812-4498-9558-1E41A125AE1D}"/>
              </a:ext>
            </a:extLst>
          </p:cNvPr>
          <p:cNvSpPr>
            <a:spLocks noGrp="1" noChangeArrowheads="1"/>
          </p:cNvSpPr>
          <p:nvPr>
            <p:ph type="body" sz="quarter" idx="11"/>
          </p:nvPr>
        </p:nvSpPr>
        <p:spPr>
          <a:xfrm>
            <a:off x="568325" y="1952625"/>
            <a:ext cx="5857875" cy="3657600"/>
          </a:xfrm>
        </p:spPr>
        <p:txBody>
          <a:bodyPr/>
          <a:lstStyle/>
          <a:p>
            <a:pPr marL="0" indent="0" eaLnBrk="1" hangingPunct="1">
              <a:buFont typeface="Arial" panose="020B0604020202020204" pitchFamily="34" charset="0"/>
              <a:buNone/>
              <a:defRPr/>
            </a:pPr>
            <a:r>
              <a:rPr lang="en-US" altLang="en-US" dirty="0"/>
              <a:t>Key Questions:</a:t>
            </a:r>
          </a:p>
          <a:p>
            <a:pPr eaLnBrk="1" hangingPunct="1">
              <a:defRPr/>
            </a:pPr>
            <a:endParaRPr lang="en-US" altLang="en-US" dirty="0"/>
          </a:p>
          <a:p>
            <a:pPr eaLnBrk="1" hangingPunct="1">
              <a:defRPr/>
            </a:pPr>
            <a:r>
              <a:rPr lang="en-US" altLang="en-US" dirty="0"/>
              <a:t>What is a Flood?</a:t>
            </a:r>
          </a:p>
          <a:p>
            <a:pPr eaLnBrk="1" hangingPunct="1">
              <a:defRPr/>
            </a:pPr>
            <a:r>
              <a:rPr lang="en-US" altLang="en-US" dirty="0"/>
              <a:t>Can you think of any famous floods?</a:t>
            </a:r>
          </a:p>
          <a:p>
            <a:pPr eaLnBrk="1" hangingPunct="1">
              <a:defRPr/>
            </a:pPr>
            <a:r>
              <a:rPr lang="en-US" altLang="en-US" dirty="0"/>
              <a:t>Is flooding good or bad?</a:t>
            </a:r>
          </a:p>
        </p:txBody>
      </p:sp>
      <p:pic>
        <p:nvPicPr>
          <p:cNvPr id="25605" name="Picture 2" descr="A picture containing tree, outdoor&#10;&#10;Description automatically generated">
            <a:extLst>
              <a:ext uri="{FF2B5EF4-FFF2-40B4-BE49-F238E27FC236}">
                <a16:creationId xmlns:a16="http://schemas.microsoft.com/office/drawing/2014/main" id="{0076FA35-BC03-49D6-AA69-6DC4A5F72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106363"/>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A body of water with plants and mountains in the background&#10;&#10;Description automatically generated with medium confidence">
            <a:extLst>
              <a:ext uri="{FF2B5EF4-FFF2-40B4-BE49-F238E27FC236}">
                <a16:creationId xmlns:a16="http://schemas.microsoft.com/office/drawing/2014/main" id="{B4E5179F-9F70-4CA5-A3DF-4925DDB82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0" y="2978150"/>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a:extLst>
              <a:ext uri="{FF2B5EF4-FFF2-40B4-BE49-F238E27FC236}">
                <a16:creationId xmlns:a16="http://schemas.microsoft.com/office/drawing/2014/main" id="{21D2DC90-53F5-48E1-9959-97B946840FB3}"/>
              </a:ext>
            </a:extLst>
          </p:cNvPr>
          <p:cNvSpPr>
            <a:spLocks noGrp="1" noChangeArrowheads="1"/>
          </p:cNvSpPr>
          <p:nvPr>
            <p:ph type="body" sz="quarter" idx="10"/>
          </p:nvPr>
        </p:nvSpPr>
        <p:spPr/>
        <p:txBody>
          <a:bodyPr/>
          <a:lstStyle/>
          <a:p>
            <a:pPr eaLnBrk="1" hangingPunct="1"/>
            <a:r>
              <a:rPr lang="en-US" altLang="en-US"/>
              <a:t>Falkirk STEM Box Resources</a:t>
            </a:r>
          </a:p>
        </p:txBody>
      </p:sp>
      <p:sp>
        <p:nvSpPr>
          <p:cNvPr id="2" name="TextBox 1">
            <a:extLst>
              <a:ext uri="{FF2B5EF4-FFF2-40B4-BE49-F238E27FC236}">
                <a16:creationId xmlns:a16="http://schemas.microsoft.com/office/drawing/2014/main" id="{3F5165C7-61E3-4121-92DC-1EBCE0BDC95E}"/>
              </a:ext>
            </a:extLst>
          </p:cNvPr>
          <p:cNvSpPr txBox="1"/>
          <p:nvPr/>
        </p:nvSpPr>
        <p:spPr>
          <a:xfrm>
            <a:off x="568325" y="2119313"/>
            <a:ext cx="10974388" cy="2862262"/>
          </a:xfrm>
          <a:prstGeom prst="rect">
            <a:avLst/>
          </a:prstGeom>
          <a:noFill/>
        </p:spPr>
        <p:txBody>
          <a:bodyPr>
            <a:spAutoFit/>
          </a:bodyPr>
          <a:lstStyle/>
          <a:p>
            <a:pPr>
              <a:defRPr/>
            </a:pPr>
            <a:r>
              <a:rPr lang="en-GB" dirty="0"/>
              <a:t>To learn more about:</a:t>
            </a:r>
          </a:p>
          <a:p>
            <a:pPr marL="285750" indent="-285750">
              <a:buFontTx/>
              <a:buChar char="-"/>
              <a:defRPr/>
            </a:pPr>
            <a:r>
              <a:rPr lang="en-GB" dirty="0"/>
              <a:t>What is flooding and why it happens</a:t>
            </a:r>
          </a:p>
          <a:p>
            <a:pPr marL="285750" indent="-285750">
              <a:buFontTx/>
              <a:buChar char="-"/>
              <a:defRPr/>
            </a:pPr>
            <a:r>
              <a:rPr lang="en-GB" dirty="0"/>
              <a:t>Falkirk floods, past and present</a:t>
            </a:r>
          </a:p>
          <a:p>
            <a:pPr marL="285750" indent="-285750">
              <a:buFontTx/>
              <a:buChar char="-"/>
              <a:defRPr/>
            </a:pPr>
            <a:r>
              <a:rPr lang="en-GB" dirty="0"/>
              <a:t>Why settle near the water</a:t>
            </a:r>
          </a:p>
          <a:p>
            <a:pPr marL="285750" indent="-285750">
              <a:buFontTx/>
              <a:buChar char="-"/>
              <a:defRPr/>
            </a:pPr>
            <a:r>
              <a:rPr lang="en-GB" dirty="0"/>
              <a:t>An introduction to Civil Engineering and flood defences</a:t>
            </a:r>
          </a:p>
          <a:p>
            <a:pPr marL="285750" indent="-285750">
              <a:buFontTx/>
              <a:buChar char="-"/>
              <a:defRPr/>
            </a:pPr>
            <a:endParaRPr lang="en-GB" dirty="0"/>
          </a:p>
          <a:p>
            <a:pPr>
              <a:defRPr/>
            </a:pPr>
            <a:r>
              <a:rPr lang="en-GB" dirty="0"/>
              <a:t>Please use the Falkirk STEM box resources. These can be found </a:t>
            </a:r>
            <a:r>
              <a:rPr lang="en-GB" dirty="0">
                <a:hlinkClick r:id="rId3"/>
              </a:rPr>
              <a:t>here</a:t>
            </a:r>
            <a:r>
              <a:rPr lang="en-GB" dirty="0"/>
              <a:t> </a:t>
            </a:r>
          </a:p>
          <a:p>
            <a:pPr>
              <a:defRPr/>
            </a:pPr>
            <a:endParaRPr lang="en-GB" dirty="0"/>
          </a:p>
          <a:p>
            <a:pPr>
              <a:defRPr/>
            </a:pPr>
            <a:r>
              <a:rPr lang="en-GB" dirty="0"/>
              <a:t>Please note, these are a separate, additional resource, and are not required to successfully complete this programme. </a:t>
            </a:r>
          </a:p>
        </p:txBody>
      </p:sp>
      <p:pic>
        <p:nvPicPr>
          <p:cNvPr id="27652" name="Picture 3">
            <a:extLst>
              <a:ext uri="{FF2B5EF4-FFF2-40B4-BE49-F238E27FC236}">
                <a16:creationId xmlns:a16="http://schemas.microsoft.com/office/drawing/2014/main" id="{9D908EAF-4416-4763-BC6C-C763C18B9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163" y="831850"/>
            <a:ext cx="244951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a:extLst>
              <a:ext uri="{FF2B5EF4-FFF2-40B4-BE49-F238E27FC236}">
                <a16:creationId xmlns:a16="http://schemas.microsoft.com/office/drawing/2014/main" id="{73F9E4DB-F4C1-4146-9C36-A2FFBDE7DFB0}"/>
              </a:ext>
            </a:extLst>
          </p:cNvPr>
          <p:cNvSpPr>
            <a:spLocks noGrp="1" noChangeArrowheads="1"/>
          </p:cNvSpPr>
          <p:nvPr>
            <p:ph type="body" sz="quarter" idx="10"/>
          </p:nvPr>
        </p:nvSpPr>
        <p:spPr/>
        <p:txBody>
          <a:bodyPr/>
          <a:lstStyle/>
          <a:p>
            <a:r>
              <a:rPr lang="en-GB" altLang="en-US"/>
              <a:t>Group Name</a:t>
            </a:r>
          </a:p>
        </p:txBody>
      </p:sp>
      <p:pic>
        <p:nvPicPr>
          <p:cNvPr id="25604" name="Picture 3">
            <a:extLst>
              <a:ext uri="{FF2B5EF4-FFF2-40B4-BE49-F238E27FC236}">
                <a16:creationId xmlns:a16="http://schemas.microsoft.com/office/drawing/2014/main" id="{EFA37E66-0C8D-4873-BF95-7B8A4A978E4F}"/>
              </a:ext>
            </a:extLst>
          </p:cNvPr>
          <p:cNvPicPr>
            <a:picLocks noChangeAspect="1" noChangeArrowheads="1"/>
          </p:cNvPicPr>
          <p:nvPr/>
        </p:nvPicPr>
        <p:blipFill>
          <a:blip r:embed="rId3"/>
          <a:srcRect/>
          <a:stretch>
            <a:fillRect/>
          </a:stretch>
        </p:blipFill>
        <p:spPr bwMode="auto">
          <a:xfrm>
            <a:off x="4008438" y="277813"/>
            <a:ext cx="7615237" cy="5399087"/>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a:extLst>
              <a:ext uri="{FF2B5EF4-FFF2-40B4-BE49-F238E27FC236}">
                <a16:creationId xmlns:a16="http://schemas.microsoft.com/office/drawing/2014/main" id="{F329B835-E11C-463D-B194-C2CDE145057C}"/>
              </a:ext>
            </a:extLst>
          </p:cNvPr>
          <p:cNvSpPr>
            <a:spLocks noGrp="1" noChangeArrowheads="1"/>
          </p:cNvSpPr>
          <p:nvPr>
            <p:ph type="body" sz="quarter" idx="10"/>
          </p:nvPr>
        </p:nvSpPr>
        <p:spPr/>
        <p:txBody>
          <a:bodyPr/>
          <a:lstStyle/>
          <a:p>
            <a:r>
              <a:rPr lang="en-GB" altLang="en-US"/>
              <a:t>Skills Wheel</a:t>
            </a:r>
          </a:p>
        </p:txBody>
      </p:sp>
      <p:pic>
        <p:nvPicPr>
          <p:cNvPr id="26628" name="Picture 3">
            <a:extLst>
              <a:ext uri="{FF2B5EF4-FFF2-40B4-BE49-F238E27FC236}">
                <a16:creationId xmlns:a16="http://schemas.microsoft.com/office/drawing/2014/main" id="{3BAAE0F5-117A-45A6-8D8B-FD878E6F889F}"/>
              </a:ext>
            </a:extLst>
          </p:cNvPr>
          <p:cNvPicPr>
            <a:picLocks noChangeAspect="1" noChangeArrowheads="1"/>
          </p:cNvPicPr>
          <p:nvPr/>
        </p:nvPicPr>
        <p:blipFill>
          <a:blip r:embed="rId3"/>
          <a:srcRect/>
          <a:stretch>
            <a:fillRect/>
          </a:stretch>
        </p:blipFill>
        <p:spPr bwMode="auto">
          <a:xfrm>
            <a:off x="4140200" y="379413"/>
            <a:ext cx="7483475" cy="5299075"/>
          </a:xfrm>
          <a:prstGeom prst="rect">
            <a:avLst/>
          </a:prstGeom>
          <a:noFill/>
          <a:ln w="9525">
            <a:solidFill>
              <a:srgbClr val="F2F2F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1">
            <a:extLst>
              <a:ext uri="{FF2B5EF4-FFF2-40B4-BE49-F238E27FC236}">
                <a16:creationId xmlns:a16="http://schemas.microsoft.com/office/drawing/2014/main" id="{57FC6469-01C6-4F7B-8C8B-6962F42654CC}"/>
              </a:ext>
            </a:extLst>
          </p:cNvPr>
          <p:cNvSpPr>
            <a:spLocks noGrp="1" noChangeArrowheads="1"/>
          </p:cNvSpPr>
          <p:nvPr>
            <p:ph type="body" sz="quarter" idx="10"/>
          </p:nvPr>
        </p:nvSpPr>
        <p:spPr/>
        <p:txBody>
          <a:bodyPr/>
          <a:lstStyle/>
          <a:p>
            <a:r>
              <a:rPr lang="en-GB" altLang="en-US"/>
              <a:t>Job Roles</a:t>
            </a:r>
          </a:p>
        </p:txBody>
      </p:sp>
      <p:pic>
        <p:nvPicPr>
          <p:cNvPr id="27652" name="Picture 5">
            <a:extLst>
              <a:ext uri="{FF2B5EF4-FFF2-40B4-BE49-F238E27FC236}">
                <a16:creationId xmlns:a16="http://schemas.microsoft.com/office/drawing/2014/main" id="{927F5D9F-758E-47CE-A2DC-4CC83BCE2E22}"/>
              </a:ext>
            </a:extLst>
          </p:cNvPr>
          <p:cNvPicPr>
            <a:picLocks noChangeAspect="1" noChangeArrowheads="1"/>
          </p:cNvPicPr>
          <p:nvPr/>
        </p:nvPicPr>
        <p:blipFill>
          <a:blip r:embed="rId3"/>
          <a:srcRect/>
          <a:stretch>
            <a:fillRect/>
          </a:stretch>
        </p:blipFill>
        <p:spPr bwMode="auto">
          <a:xfrm>
            <a:off x="4179888" y="379413"/>
            <a:ext cx="7443787" cy="5245100"/>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3737</Words>
  <Application>Microsoft Office PowerPoint</Application>
  <PresentationFormat>Widescreen</PresentationFormat>
  <Paragraphs>262</Paragraphs>
  <Slides>33</Slides>
  <Notes>19</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33</vt:i4>
      </vt:variant>
    </vt:vector>
  </HeadingPairs>
  <TitlesOfParts>
    <vt:vector size="46" baseType="lpstr">
      <vt:lpstr>Arial</vt:lpstr>
      <vt:lpstr>Calibri</vt:lpstr>
      <vt:lpstr>Calibri Light</vt:lpstr>
      <vt:lpstr>Jacobs Chronos</vt:lpstr>
      <vt:lpstr>Wingdings</vt:lpstr>
      <vt:lpstr>Office Theme</vt:lpstr>
      <vt:lpstr>Custom Design</vt:lpstr>
      <vt:lpstr>1_Custom Design</vt:lpstr>
      <vt:lpstr>2_Custom Design</vt:lpstr>
      <vt:lpstr>3_Custom Design</vt:lpstr>
      <vt:lpstr>4_Custom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Colin/GLA</dc:creator>
  <cp:lastModifiedBy>Cassidy, Rachael</cp:lastModifiedBy>
  <cp:revision>52</cp:revision>
  <dcterms:created xsi:type="dcterms:W3CDTF">2020-10-02T10:10:55Z</dcterms:created>
  <dcterms:modified xsi:type="dcterms:W3CDTF">2022-12-20T12:25:21Z</dcterms:modified>
</cp:coreProperties>
</file>