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75" r:id="rId4"/>
    <p:sldId id="274" r:id="rId5"/>
    <p:sldId id="276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FDD1-25D7-4862-9212-7ABC0AAF4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50493-F7ED-48BB-8342-12D2D383F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6AE34-FEEC-4063-9DD9-8470E6C5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189A7-378E-4F98-904F-DF942BD8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915A-E46E-465C-B0FD-C11803F0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8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8716-BFCC-4F45-99D1-66064ECF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D9B85-C73A-4457-973A-3F347E0F3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BEA64-4AAF-46E9-AE27-48A7D3C4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49B8-A85C-4195-8F96-FE634D25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4C5E1-E11C-4D2A-80C9-2F237C1C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F2D22-C68D-4EBF-8686-A011DC1EF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E381F-7AB5-4AA4-8FC2-AFEC53E6A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BC216-64A3-4CF7-AFE5-45BD4053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8E881-D7C9-4DA0-8580-C32A893C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9C32-45F6-44D8-BB4C-9C7C6F90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6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17FEE6B-5E3A-4DA1-B830-A234358C52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DC0F3577-989D-46D2-9FC4-BA336C9E89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5976938"/>
            <a:ext cx="8810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1D83BE1-01B5-4BFB-9F3B-2D2798B7A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13" y="6035675"/>
            <a:ext cx="12366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50D3B-9D21-4F5D-ADB6-EC46CA96F4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3863" y="6297613"/>
            <a:ext cx="36909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dirty="0">
                <a:solidFill>
                  <a:schemeClr val="bg1"/>
                </a:solidFill>
              </a:rPr>
              <a:t>Protecting the heart of our communities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68325" y="379413"/>
            <a:ext cx="10388600" cy="50958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68325" y="1952625"/>
            <a:ext cx="11071225" cy="3657600"/>
          </a:xfrm>
        </p:spPr>
        <p:txBody>
          <a:bodyPr>
            <a:normAutofit/>
          </a:bodyPr>
          <a:lstStyle>
            <a:lvl1pPr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47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A2B3-2AE3-433A-8705-C773D0F1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F6C89-7089-4152-9082-3A8E9AD82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A686-F4DF-4B21-AF18-8AC44565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45C37-FB7F-4783-BC18-294D2BFA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1B239-E823-4C50-9FCB-7EFB51D1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A6F7-9E09-4349-B404-4318DA19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95FDC-7374-464B-BB6C-A94874958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8CC1-22B4-4001-BBA6-B26763C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F31C-A3BF-43FF-A4C0-BA463C30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4235-4402-4648-8F41-07680BA6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9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D6A2-1D24-4414-98F4-E0E4E3A4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40BED-1DE1-4EA2-A691-1C9FBCE38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E931E-F8FE-4218-BFAF-6446779A7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9948-6684-49DB-A1EA-6DF4630C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DBE87-AE61-46F5-A048-21367EBB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23B55-3BBF-47E1-81EA-6089959F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1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BD9F-73A8-42BE-AB8B-ABF18493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5F716-0265-4558-B32F-D31A3F15F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D2EC5-790C-413D-B448-D8773191B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B55F3-1965-4ED4-9E45-A778072A2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B5BA6-AF8C-42D6-A86D-4C5D53D6C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0769A-1523-4EEA-990F-CD588F90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9299E-F603-4DC7-9666-83227E49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08D29-9FB5-454C-8428-D98B5CF3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3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A479-9341-456E-B0D9-7269FDE8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7B537-8AE6-498F-8205-3AD5762E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BA6D9-9BF0-4262-98EC-2294918C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82A85-9C3D-4460-BAFD-9356CDE2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1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22B97-F0B2-4E93-B9FC-6CCAC64D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831BE-7C31-4CF4-852A-8CB3EEC4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36746-B704-4E6F-9173-78444ADA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3A4B-0B40-4D87-9C07-25B70C98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E4266-FC69-4BEB-AB17-8453E449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1F12D-A38B-480B-8573-C3165C47A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A1E29-2116-480E-BFE5-D85A2805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0F57B-E76A-4432-A479-D0C216E5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B9CC7-C52A-4F85-953C-990B1622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9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E19A-37BE-4A68-846F-0C44C3FF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3D45D-7360-4526-9BF5-006AA0268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73E12-35CD-4EA1-9BFD-4EC3CA98B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A3668-5A94-4638-857C-080C27EE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DE765-C69A-44AF-8CB2-325B6431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B3879-F0AC-47EE-9613-18246D4E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3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18E3B-3FEC-4D0D-9AB1-5050AB28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333D4-4C1C-47CB-B133-C38E1AA3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C22BB-2E3C-4EDD-9B10-F56980E1A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BDF2-240D-4652-A197-BE85B10AF75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B30D-B4D7-44BE-949F-4D1CA3442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D7A72-1A77-4DE8-92CE-E19DCF904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7A11-4ED6-49AA-AB34-A0A644F71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9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green, grassy&#10;&#10;Description automatically generated">
            <a:extLst>
              <a:ext uri="{FF2B5EF4-FFF2-40B4-BE49-F238E27FC236}">
                <a16:creationId xmlns:a16="http://schemas.microsoft.com/office/drawing/2014/main" id="{6DE038ED-6906-4BA6-907F-49AE297F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4" y="2571751"/>
            <a:ext cx="3119439" cy="192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44B482"/>
            </a:solidFill>
          </a:ln>
        </p:spPr>
      </p:pic>
      <p:pic>
        <p:nvPicPr>
          <p:cNvPr id="3" name="Picture 2" descr="A picture containing grass, outdoor, field, green&#10;&#10;Description automatically generated">
            <a:extLst>
              <a:ext uri="{FF2B5EF4-FFF2-40B4-BE49-F238E27FC236}">
                <a16:creationId xmlns:a16="http://schemas.microsoft.com/office/drawing/2014/main" id="{B55723AD-4405-40EE-8D38-4C5140CDC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6" y="1140384"/>
            <a:ext cx="3119437" cy="17546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5"/>
            </a:solidFill>
          </a:ln>
        </p:spPr>
      </p:pic>
      <p:pic>
        <p:nvPicPr>
          <p:cNvPr id="21507" name="Picture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112196FC-F25B-4D7A-9229-EE21D48EB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/>
          <a:stretch>
            <a:fillRect/>
          </a:stretch>
        </p:blipFill>
        <p:spPr bwMode="auto">
          <a:xfrm>
            <a:off x="3941763" y="3965575"/>
            <a:ext cx="3119437" cy="1927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E1DE8D-D86D-429C-A2C8-2D908AD073F9}"/>
              </a:ext>
            </a:extLst>
          </p:cNvPr>
          <p:cNvSpPr/>
          <p:nvPr/>
        </p:nvSpPr>
        <p:spPr>
          <a:xfrm>
            <a:off x="683326" y="235258"/>
            <a:ext cx="10767879" cy="674703"/>
          </a:xfrm>
          <a:prstGeom prst="rect">
            <a:avLst/>
          </a:prstGeom>
          <a:solidFill>
            <a:srgbClr val="06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bg1"/>
                  </a:solidFill>
                </a:ln>
              </a:rPr>
              <a:t>Match the FLOOD PROTECTION SCHEME to the PICTURE…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84A8581-C8C1-4E53-AFD1-448459119DE3}"/>
              </a:ext>
            </a:extLst>
          </p:cNvPr>
          <p:cNvSpPr/>
          <p:nvPr/>
        </p:nvSpPr>
        <p:spPr>
          <a:xfrm>
            <a:off x="3871913" y="974725"/>
            <a:ext cx="347662" cy="346075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F84F90F-36FA-43B3-A5D2-595C74F5BAFC}"/>
              </a:ext>
            </a:extLst>
          </p:cNvPr>
          <p:cNvSpPr/>
          <p:nvPr/>
        </p:nvSpPr>
        <p:spPr>
          <a:xfrm>
            <a:off x="614363" y="2424113"/>
            <a:ext cx="346075" cy="346075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691F0CD-C1D3-4E0E-A645-171ECE176EA7}"/>
              </a:ext>
            </a:extLst>
          </p:cNvPr>
          <p:cNvSpPr/>
          <p:nvPr/>
        </p:nvSpPr>
        <p:spPr>
          <a:xfrm>
            <a:off x="3871913" y="3814763"/>
            <a:ext cx="347662" cy="34766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0679CD-8D0C-45D1-9268-9F06080D0034}"/>
              </a:ext>
            </a:extLst>
          </p:cNvPr>
          <p:cNvSpPr/>
          <p:nvPr/>
        </p:nvSpPr>
        <p:spPr>
          <a:xfrm>
            <a:off x="8194675" y="1031875"/>
            <a:ext cx="3255963" cy="541338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Floodwall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0ED25-0E9E-45D3-988C-13849B0B675A}"/>
              </a:ext>
            </a:extLst>
          </p:cNvPr>
          <p:cNvSpPr/>
          <p:nvPr/>
        </p:nvSpPr>
        <p:spPr>
          <a:xfrm>
            <a:off x="8194675" y="1851025"/>
            <a:ext cx="3255963" cy="541338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Embankment / Levee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E202-7A81-4587-A6B6-646245F3DE44}"/>
              </a:ext>
            </a:extLst>
          </p:cNvPr>
          <p:cNvSpPr/>
          <p:nvPr/>
        </p:nvSpPr>
        <p:spPr>
          <a:xfrm>
            <a:off x="8194675" y="2698750"/>
            <a:ext cx="3255963" cy="541338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Vehicle or Pedestrian Flood Gate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FF6916-54C0-4633-95B4-7108B998AD0B}"/>
              </a:ext>
            </a:extLst>
          </p:cNvPr>
          <p:cNvSpPr/>
          <p:nvPr/>
        </p:nvSpPr>
        <p:spPr>
          <a:xfrm>
            <a:off x="8194675" y="3544888"/>
            <a:ext cx="3255963" cy="541337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Storage Area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8BF89-3B6E-43D5-9E15-9826FB682A98}"/>
              </a:ext>
            </a:extLst>
          </p:cNvPr>
          <p:cNvSpPr/>
          <p:nvPr/>
        </p:nvSpPr>
        <p:spPr>
          <a:xfrm>
            <a:off x="8194675" y="4429125"/>
            <a:ext cx="3255963" cy="541338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Relief Channel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25587B-4249-4064-9D82-FB5C0950255D}"/>
              </a:ext>
            </a:extLst>
          </p:cNvPr>
          <p:cNvSpPr/>
          <p:nvPr/>
        </p:nvSpPr>
        <p:spPr>
          <a:xfrm>
            <a:off x="8194675" y="5284788"/>
            <a:ext cx="3255963" cy="541337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Culvert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92087B-2600-4213-90A8-E28127C0116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061200" y="1909763"/>
            <a:ext cx="1133475" cy="364490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48C277-1BDD-430C-A997-EB02A3F82E6D}"/>
              </a:ext>
            </a:extLst>
          </p:cNvPr>
          <p:cNvCxnSpPr>
            <a:cxnSpLocks/>
            <a:stCxn id="21507" idx="3"/>
            <a:endCxn id="17" idx="1"/>
          </p:cNvCxnSpPr>
          <p:nvPr/>
        </p:nvCxnSpPr>
        <p:spPr>
          <a:xfrm flipV="1">
            <a:off x="7061200" y="2122488"/>
            <a:ext cx="1133475" cy="28067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A0534-2A90-4DEA-9C64-087803BA58E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803650" y="1303338"/>
            <a:ext cx="4391025" cy="2222500"/>
          </a:xfrm>
          <a:prstGeom prst="straightConnector1">
            <a:avLst/>
          </a:prstGeom>
          <a:ln w="28575">
            <a:solidFill>
              <a:srgbClr val="44B4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outdoor, traveling&#10;&#10;Description automatically generated">
            <a:extLst>
              <a:ext uri="{FF2B5EF4-FFF2-40B4-BE49-F238E27FC236}">
                <a16:creationId xmlns:a16="http://schemas.microsoft.com/office/drawing/2014/main" id="{34F2A4F7-7EA6-47CF-B8B4-C1DF4AE71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0811" y="3475420"/>
            <a:ext cx="2716816" cy="203761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E1DE8D-D86D-429C-A2C8-2D908AD073F9}"/>
              </a:ext>
            </a:extLst>
          </p:cNvPr>
          <p:cNvSpPr/>
          <p:nvPr/>
        </p:nvSpPr>
        <p:spPr>
          <a:xfrm>
            <a:off x="683326" y="235258"/>
            <a:ext cx="10767879" cy="674703"/>
          </a:xfrm>
          <a:prstGeom prst="rect">
            <a:avLst/>
          </a:prstGeom>
          <a:solidFill>
            <a:srgbClr val="06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bg1"/>
                  </a:solidFill>
                </a:ln>
              </a:rPr>
              <a:t>Match the FLOOD PROTECTION SCHEME to the PICTURE…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0679CD-8D0C-45D1-9268-9F06080D0034}"/>
              </a:ext>
            </a:extLst>
          </p:cNvPr>
          <p:cNvSpPr/>
          <p:nvPr/>
        </p:nvSpPr>
        <p:spPr>
          <a:xfrm>
            <a:off x="8194675" y="1031875"/>
            <a:ext cx="3255963" cy="541338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Floodwall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E0ED25-0E9E-45D3-988C-13849B0B675A}"/>
              </a:ext>
            </a:extLst>
          </p:cNvPr>
          <p:cNvSpPr/>
          <p:nvPr/>
        </p:nvSpPr>
        <p:spPr>
          <a:xfrm>
            <a:off x="8194675" y="1851025"/>
            <a:ext cx="3255963" cy="541338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Embankment / Levee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E202-7A81-4587-A6B6-646245F3DE44}"/>
              </a:ext>
            </a:extLst>
          </p:cNvPr>
          <p:cNvSpPr/>
          <p:nvPr/>
        </p:nvSpPr>
        <p:spPr>
          <a:xfrm>
            <a:off x="8194675" y="2698750"/>
            <a:ext cx="3255963" cy="541338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Vehicle or Pedestrian Flood Gate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FF6916-54C0-4633-95B4-7108B998AD0B}"/>
              </a:ext>
            </a:extLst>
          </p:cNvPr>
          <p:cNvSpPr/>
          <p:nvPr/>
        </p:nvSpPr>
        <p:spPr>
          <a:xfrm>
            <a:off x="8194675" y="3544888"/>
            <a:ext cx="3255963" cy="541337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Storage Area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8BF89-3B6E-43D5-9E15-9826FB682A98}"/>
              </a:ext>
            </a:extLst>
          </p:cNvPr>
          <p:cNvSpPr/>
          <p:nvPr/>
        </p:nvSpPr>
        <p:spPr>
          <a:xfrm>
            <a:off x="8194675" y="4429125"/>
            <a:ext cx="3255963" cy="541338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Relief Channel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25587B-4249-4064-9D82-FB5C0950255D}"/>
              </a:ext>
            </a:extLst>
          </p:cNvPr>
          <p:cNvSpPr/>
          <p:nvPr/>
        </p:nvSpPr>
        <p:spPr>
          <a:xfrm>
            <a:off x="8194675" y="5284788"/>
            <a:ext cx="3255963" cy="541337"/>
          </a:xfrm>
          <a:prstGeom prst="rect">
            <a:avLst/>
          </a:prstGeom>
          <a:solidFill>
            <a:srgbClr val="0B9AC1"/>
          </a:solidFill>
          <a:ln w="28575">
            <a:solidFill>
              <a:srgbClr val="06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Culvert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92087B-2600-4213-90A8-E28127C01160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061200" y="1909763"/>
            <a:ext cx="1133475" cy="190579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48C277-1BDD-430C-A997-EB02A3F82E6D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061200" y="4699794"/>
            <a:ext cx="1133475" cy="22939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A0534-2A90-4DEA-9C64-087803BA58E6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3803650" y="2969419"/>
            <a:ext cx="4391025" cy="556419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B7A96B6-1448-4AF8-BE84-5E417703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562225"/>
            <a:ext cx="3119438" cy="192722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F84F90F-36FA-43B3-A5D2-595C74F5BAFC}"/>
              </a:ext>
            </a:extLst>
          </p:cNvPr>
          <p:cNvSpPr/>
          <p:nvPr/>
        </p:nvSpPr>
        <p:spPr>
          <a:xfrm>
            <a:off x="614363" y="2424113"/>
            <a:ext cx="346075" cy="346075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5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691F0CD-C1D3-4E0E-A645-171ECE176EA7}"/>
              </a:ext>
            </a:extLst>
          </p:cNvPr>
          <p:cNvSpPr/>
          <p:nvPr/>
        </p:nvSpPr>
        <p:spPr>
          <a:xfrm>
            <a:off x="4908551" y="3073797"/>
            <a:ext cx="347662" cy="34766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6</a:t>
            </a:r>
          </a:p>
        </p:txBody>
      </p:sp>
      <p:pic>
        <p:nvPicPr>
          <p:cNvPr id="7" name="Picture 6" descr="A picture containing grass, nature, plant, lush&#10;&#10;Description automatically generated">
            <a:extLst>
              <a:ext uri="{FF2B5EF4-FFF2-40B4-BE49-F238E27FC236}">
                <a16:creationId xmlns:a16="http://schemas.microsoft.com/office/drawing/2014/main" id="{F9CFE314-8265-4508-86F6-86BE3BDEF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6" y="1014339"/>
            <a:ext cx="3035300" cy="190747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84A8581-C8C1-4E53-AFD1-448459119DE3}"/>
              </a:ext>
            </a:extLst>
          </p:cNvPr>
          <p:cNvSpPr/>
          <p:nvPr/>
        </p:nvSpPr>
        <p:spPr>
          <a:xfrm>
            <a:off x="3852863" y="974725"/>
            <a:ext cx="347662" cy="346075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94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C53C17C9-0632-4293-B150-EE8A61F4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/>
          <a:stretch>
            <a:fillRect/>
          </a:stretch>
        </p:blipFill>
        <p:spPr bwMode="auto">
          <a:xfrm>
            <a:off x="712788" y="1125538"/>
            <a:ext cx="311943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865095-EF64-4E8F-9B6C-6ED5C9A1A1EC}"/>
              </a:ext>
            </a:extLst>
          </p:cNvPr>
          <p:cNvSpPr/>
          <p:nvPr/>
        </p:nvSpPr>
        <p:spPr>
          <a:xfrm>
            <a:off x="712060" y="297402"/>
            <a:ext cx="10767879" cy="674703"/>
          </a:xfrm>
          <a:prstGeom prst="rect">
            <a:avLst/>
          </a:prstGeom>
          <a:solidFill>
            <a:srgbClr val="06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bg1"/>
                  </a:solidFill>
                </a:ln>
              </a:rPr>
              <a:t>MATCH the BENEFITS and ISSUES to the FLOOD PROTECTION SCHEMES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CFDF1-9556-41C1-95AB-4A9E131DE9F9}"/>
              </a:ext>
            </a:extLst>
          </p:cNvPr>
          <p:cNvSpPr/>
          <p:nvPr/>
        </p:nvSpPr>
        <p:spPr>
          <a:xfrm>
            <a:off x="4535488" y="3051175"/>
            <a:ext cx="3121025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Floodwall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340AF0-28CF-4F3F-83E9-DB02A3177972}"/>
              </a:ext>
            </a:extLst>
          </p:cNvPr>
          <p:cNvSpPr/>
          <p:nvPr/>
        </p:nvSpPr>
        <p:spPr>
          <a:xfrm>
            <a:off x="712788" y="3051175"/>
            <a:ext cx="3119437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Embankment / Levee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24C6DD-DA7E-4319-A9EC-B3ED811393AE}"/>
              </a:ext>
            </a:extLst>
          </p:cNvPr>
          <p:cNvSpPr/>
          <p:nvPr/>
        </p:nvSpPr>
        <p:spPr>
          <a:xfrm>
            <a:off x="8359775" y="3051175"/>
            <a:ext cx="3119438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Culvert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5E31D-77D7-49F8-B2CA-A0415741B063}"/>
              </a:ext>
            </a:extLst>
          </p:cNvPr>
          <p:cNvSpPr/>
          <p:nvPr/>
        </p:nvSpPr>
        <p:spPr>
          <a:xfrm>
            <a:off x="1038225" y="4302125"/>
            <a:ext cx="5057775" cy="143033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Doesn't require much space </a:t>
            </a:r>
            <a:r>
              <a:rPr lang="en-GB" sz="1400" dirty="0">
                <a:solidFill>
                  <a:schemeClr val="tx1"/>
                </a:solidFill>
              </a:rPr>
              <a:t>to be built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Can be made to </a:t>
            </a:r>
            <a:r>
              <a:rPr lang="en-GB" sz="1400" b="1" dirty="0">
                <a:solidFill>
                  <a:schemeClr val="tx1"/>
                </a:solidFill>
              </a:rPr>
              <a:t>look attractive </a:t>
            </a:r>
            <a:r>
              <a:rPr lang="en-GB" sz="1400" dirty="0">
                <a:solidFill>
                  <a:schemeClr val="tx1"/>
                </a:solidFill>
              </a:rPr>
              <a:t>(stone/brick clad)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Can be made to be </a:t>
            </a:r>
            <a:r>
              <a:rPr lang="en-GB" sz="1400" b="1" dirty="0">
                <a:solidFill>
                  <a:schemeClr val="tx1"/>
                </a:solidFill>
              </a:rPr>
              <a:t>removable</a:t>
            </a:r>
            <a:r>
              <a:rPr lang="en-GB" sz="1400" dirty="0">
                <a:solidFill>
                  <a:schemeClr val="tx1"/>
                </a:solidFill>
              </a:rPr>
              <a:t> (more expensive)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6ABB93-7E04-47B5-8108-7F9770A16DB0}"/>
              </a:ext>
            </a:extLst>
          </p:cNvPr>
          <p:cNvSpPr/>
          <p:nvPr/>
        </p:nvSpPr>
        <p:spPr>
          <a:xfrm>
            <a:off x="1038225" y="3921125"/>
            <a:ext cx="5057775" cy="33178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Benefits…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8FCD1-6D8C-44A9-A5F9-74393F2E076E}"/>
              </a:ext>
            </a:extLst>
          </p:cNvPr>
          <p:cNvSpPr/>
          <p:nvPr/>
        </p:nvSpPr>
        <p:spPr>
          <a:xfrm>
            <a:off x="6096000" y="4302125"/>
            <a:ext cx="5057775" cy="143033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Doesn't allow </a:t>
            </a:r>
            <a:r>
              <a:rPr lang="en-GB" sz="1400" b="1" dirty="0">
                <a:solidFill>
                  <a:schemeClr val="tx1"/>
                </a:solidFill>
              </a:rPr>
              <a:t>human or animal passage through/over them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Shorter design life </a:t>
            </a:r>
            <a:r>
              <a:rPr lang="en-GB" sz="1400" dirty="0">
                <a:solidFill>
                  <a:schemeClr val="tx1"/>
                </a:solidFill>
              </a:rPr>
              <a:t>since materials might need replacing after a while (design life of concrete is 50-100 years only)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If made to be removable they </a:t>
            </a:r>
            <a:r>
              <a:rPr lang="en-GB" sz="1400" b="1" dirty="0">
                <a:solidFill>
                  <a:schemeClr val="tx1"/>
                </a:solidFill>
              </a:rPr>
              <a:t>need to be installed manually before a flood </a:t>
            </a:r>
            <a:r>
              <a:rPr lang="en-GB" sz="1400" dirty="0">
                <a:solidFill>
                  <a:schemeClr val="tx1"/>
                </a:solidFill>
              </a:rPr>
              <a:t>(this process can be very risky)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9090D-7BF9-4CEB-9B10-F060CC8E00E6}"/>
              </a:ext>
            </a:extLst>
          </p:cNvPr>
          <p:cNvSpPr/>
          <p:nvPr/>
        </p:nvSpPr>
        <p:spPr>
          <a:xfrm>
            <a:off x="6096000" y="3921125"/>
            <a:ext cx="5057775" cy="33178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Issues…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B292C2-803B-4D28-94B4-28A3E2DBBD42}"/>
              </a:ext>
            </a:extLst>
          </p:cNvPr>
          <p:cNvSpPr/>
          <p:nvPr/>
        </p:nvSpPr>
        <p:spPr>
          <a:xfrm>
            <a:off x="4457700" y="1052513"/>
            <a:ext cx="3276600" cy="2609850"/>
          </a:xfrm>
          <a:prstGeom prst="rect">
            <a:avLst/>
          </a:prstGeom>
          <a:noFill/>
          <a:ln w="76200">
            <a:solidFill>
              <a:srgbClr val="44B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5" descr="A picture containing grass, outdoor, green, grassy&#10;&#10;Description automatically generated">
            <a:extLst>
              <a:ext uri="{FF2B5EF4-FFF2-40B4-BE49-F238E27FC236}">
                <a16:creationId xmlns:a16="http://schemas.microsoft.com/office/drawing/2014/main" id="{5FEA6D99-8937-41E8-96AA-B6A1D41B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125537"/>
            <a:ext cx="3121026" cy="1925637"/>
          </a:xfrm>
          <a:prstGeom prst="rect">
            <a:avLst/>
          </a:prstGeom>
        </p:spPr>
      </p:pic>
      <p:pic>
        <p:nvPicPr>
          <p:cNvPr id="18" name="Picture 17" descr="A picture containing grass, outdoor, field, green&#10;&#10;Description automatically generated">
            <a:extLst>
              <a:ext uri="{FF2B5EF4-FFF2-40B4-BE49-F238E27FC236}">
                <a16:creationId xmlns:a16="http://schemas.microsoft.com/office/drawing/2014/main" id="{5D06E1DC-A912-4AD0-B3B5-6C818DFF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75" y="1125537"/>
            <a:ext cx="3119437" cy="1944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3A219DAB-4CBD-404B-812E-D6D0C6AB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/>
          <a:stretch>
            <a:fillRect/>
          </a:stretch>
        </p:blipFill>
        <p:spPr bwMode="auto">
          <a:xfrm>
            <a:off x="712788" y="1125538"/>
            <a:ext cx="311943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49FAF4-8864-4AA6-BD0E-E1A48F4D7D69}"/>
              </a:ext>
            </a:extLst>
          </p:cNvPr>
          <p:cNvSpPr/>
          <p:nvPr/>
        </p:nvSpPr>
        <p:spPr>
          <a:xfrm>
            <a:off x="712060" y="297402"/>
            <a:ext cx="10767879" cy="674703"/>
          </a:xfrm>
          <a:prstGeom prst="rect">
            <a:avLst/>
          </a:prstGeom>
          <a:solidFill>
            <a:srgbClr val="06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bg1"/>
                  </a:solidFill>
                </a:ln>
              </a:rPr>
              <a:t>MATCH the BENEFITS and ISSUES to the FLOOD PROTECTION SCHEMES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29D052-73E9-4F7E-BF8C-3F1BE8BEA57F}"/>
              </a:ext>
            </a:extLst>
          </p:cNvPr>
          <p:cNvSpPr/>
          <p:nvPr/>
        </p:nvSpPr>
        <p:spPr>
          <a:xfrm>
            <a:off x="4535488" y="3051175"/>
            <a:ext cx="3121025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Floodwall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25D468-10EE-4349-A895-7B74DB676681}"/>
              </a:ext>
            </a:extLst>
          </p:cNvPr>
          <p:cNvSpPr/>
          <p:nvPr/>
        </p:nvSpPr>
        <p:spPr>
          <a:xfrm>
            <a:off x="712788" y="3051175"/>
            <a:ext cx="3119437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Embankment / Levee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5BFFD2-BF61-4199-88B0-3F688A18685B}"/>
              </a:ext>
            </a:extLst>
          </p:cNvPr>
          <p:cNvSpPr/>
          <p:nvPr/>
        </p:nvSpPr>
        <p:spPr>
          <a:xfrm>
            <a:off x="8359775" y="3051175"/>
            <a:ext cx="3119438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Culvert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FE8A-F755-4F82-AF80-9A3617D27D79}"/>
              </a:ext>
            </a:extLst>
          </p:cNvPr>
          <p:cNvSpPr/>
          <p:nvPr/>
        </p:nvSpPr>
        <p:spPr>
          <a:xfrm>
            <a:off x="1038225" y="4302125"/>
            <a:ext cx="5057775" cy="143033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Prevents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tx1"/>
                </a:solidFill>
              </a:rPr>
              <a:t>erosion </a:t>
            </a:r>
            <a:r>
              <a:rPr lang="en-GB" sz="1400" dirty="0">
                <a:solidFill>
                  <a:schemeClr val="tx1"/>
                </a:solidFill>
              </a:rPr>
              <a:t>(gradual destruction) of the river and its banks if designed correctly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Ensures water </a:t>
            </a:r>
            <a:r>
              <a:rPr lang="en-GB" sz="1400" b="1" dirty="0">
                <a:solidFill>
                  <a:schemeClr val="tx1"/>
                </a:solidFill>
              </a:rPr>
              <a:t>does not flow over ground </a:t>
            </a:r>
            <a:r>
              <a:rPr lang="en-GB" sz="1400" dirty="0">
                <a:solidFill>
                  <a:schemeClr val="tx1"/>
                </a:solidFill>
              </a:rPr>
              <a:t>(for example through people's gardens or over roads)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Can be used to </a:t>
            </a:r>
            <a:r>
              <a:rPr lang="en-GB" sz="1400" b="1" dirty="0">
                <a:solidFill>
                  <a:schemeClr val="tx1"/>
                </a:solidFill>
              </a:rPr>
              <a:t>divert water for farming or engineering purposes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945C0-2B82-4B9D-86E3-00C9120604DC}"/>
              </a:ext>
            </a:extLst>
          </p:cNvPr>
          <p:cNvSpPr/>
          <p:nvPr/>
        </p:nvSpPr>
        <p:spPr>
          <a:xfrm>
            <a:off x="1038225" y="3921125"/>
            <a:ext cx="5057775" cy="33178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Benefits…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D00F36-CBC9-40EB-9443-D67AFBA95B37}"/>
              </a:ext>
            </a:extLst>
          </p:cNvPr>
          <p:cNvSpPr/>
          <p:nvPr/>
        </p:nvSpPr>
        <p:spPr>
          <a:xfrm>
            <a:off x="6096000" y="4302125"/>
            <a:ext cx="5057775" cy="143033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Must be correctly designed to </a:t>
            </a:r>
            <a:r>
              <a:rPr lang="en-GB" sz="1400" b="1" dirty="0">
                <a:solidFill>
                  <a:schemeClr val="tx1"/>
                </a:solidFill>
              </a:rPr>
              <a:t>avoid scouring (destruction of the riverbed) and corrosion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Needs to include something to allow </a:t>
            </a:r>
            <a:r>
              <a:rPr lang="en-GB" sz="1400" b="1" dirty="0">
                <a:solidFill>
                  <a:schemeClr val="tx1"/>
                </a:solidFill>
              </a:rPr>
              <a:t>aquatic animals to pass through</a:t>
            </a:r>
            <a:r>
              <a:rPr lang="en-GB" sz="1400" dirty="0">
                <a:solidFill>
                  <a:schemeClr val="tx1"/>
                </a:solidFill>
              </a:rPr>
              <a:t> (for example fish passages)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Needs constant maintenance </a:t>
            </a:r>
            <a:r>
              <a:rPr lang="en-GB" sz="1400" dirty="0">
                <a:solidFill>
                  <a:schemeClr val="tx1"/>
                </a:solidFill>
              </a:rPr>
              <a:t>(cleaning it of any debris or sediment, replacing fish brushes etc)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F46812-9E5D-4338-A183-48D2B96BC775}"/>
              </a:ext>
            </a:extLst>
          </p:cNvPr>
          <p:cNvSpPr/>
          <p:nvPr/>
        </p:nvSpPr>
        <p:spPr>
          <a:xfrm>
            <a:off x="6096000" y="3921125"/>
            <a:ext cx="5057775" cy="33178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Issues…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3B368-BA7C-4F0F-992B-6641981132AB}"/>
              </a:ext>
            </a:extLst>
          </p:cNvPr>
          <p:cNvSpPr/>
          <p:nvPr/>
        </p:nvSpPr>
        <p:spPr>
          <a:xfrm>
            <a:off x="8283575" y="1055688"/>
            <a:ext cx="3275013" cy="2611437"/>
          </a:xfrm>
          <a:prstGeom prst="rect">
            <a:avLst/>
          </a:prstGeom>
          <a:noFill/>
          <a:ln w="76200">
            <a:solidFill>
              <a:srgbClr val="44B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5" name="Picture 14" descr="A picture containing grass, outdoor, green, grassy&#10;&#10;Description automatically generated">
            <a:extLst>
              <a:ext uri="{FF2B5EF4-FFF2-40B4-BE49-F238E27FC236}">
                <a16:creationId xmlns:a16="http://schemas.microsoft.com/office/drawing/2014/main" id="{28668D29-62C8-46FE-A910-E59E94E14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125537"/>
            <a:ext cx="3121026" cy="1925637"/>
          </a:xfrm>
          <a:prstGeom prst="rect">
            <a:avLst/>
          </a:prstGeom>
        </p:spPr>
      </p:pic>
      <p:pic>
        <p:nvPicPr>
          <p:cNvPr id="18" name="Picture 17" descr="A picture containing grass, outdoor, field, green&#10;&#10;Description automatically generated">
            <a:extLst>
              <a:ext uri="{FF2B5EF4-FFF2-40B4-BE49-F238E27FC236}">
                <a16:creationId xmlns:a16="http://schemas.microsoft.com/office/drawing/2014/main" id="{F83C6B69-74A0-498B-8849-BD4E009AA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75" y="1125537"/>
            <a:ext cx="3119437" cy="1944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464EC16B-8C66-486E-8EA8-6F446253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/>
          <a:stretch>
            <a:fillRect/>
          </a:stretch>
        </p:blipFill>
        <p:spPr bwMode="auto">
          <a:xfrm>
            <a:off x="712788" y="1125538"/>
            <a:ext cx="311943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382D93-74E5-4BA7-8785-8D46AF1095CB}"/>
              </a:ext>
            </a:extLst>
          </p:cNvPr>
          <p:cNvSpPr/>
          <p:nvPr/>
        </p:nvSpPr>
        <p:spPr>
          <a:xfrm>
            <a:off x="712060" y="297402"/>
            <a:ext cx="10767879" cy="674703"/>
          </a:xfrm>
          <a:prstGeom prst="rect">
            <a:avLst/>
          </a:prstGeom>
          <a:solidFill>
            <a:srgbClr val="06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bg1"/>
                  </a:solidFill>
                </a:ln>
              </a:rPr>
              <a:t>MATCH the BENEFITS and ISSUES to the FLOOD PROTECTION SCHEMES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35377-0413-44CB-B65C-DA5DC6EB8C52}"/>
              </a:ext>
            </a:extLst>
          </p:cNvPr>
          <p:cNvSpPr/>
          <p:nvPr/>
        </p:nvSpPr>
        <p:spPr>
          <a:xfrm>
            <a:off x="4535488" y="3051175"/>
            <a:ext cx="3121025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Floodwall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5AEF9-2A5A-4AB9-AABE-8EC0912616EA}"/>
              </a:ext>
            </a:extLst>
          </p:cNvPr>
          <p:cNvSpPr/>
          <p:nvPr/>
        </p:nvSpPr>
        <p:spPr>
          <a:xfrm>
            <a:off x="712788" y="3051175"/>
            <a:ext cx="3119437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Embankment / Levee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817F-CA7E-4C7C-AE6C-09506604C7F5}"/>
              </a:ext>
            </a:extLst>
          </p:cNvPr>
          <p:cNvSpPr/>
          <p:nvPr/>
        </p:nvSpPr>
        <p:spPr>
          <a:xfrm>
            <a:off x="8359775" y="3051175"/>
            <a:ext cx="3119438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Culvert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2D101-648B-4738-9AE4-C9985FB760FA}"/>
              </a:ext>
            </a:extLst>
          </p:cNvPr>
          <p:cNvSpPr/>
          <p:nvPr/>
        </p:nvSpPr>
        <p:spPr>
          <a:xfrm>
            <a:off x="1038225" y="4302125"/>
            <a:ext cx="5057775" cy="143033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Can be made to </a:t>
            </a:r>
            <a:r>
              <a:rPr lang="en-GB" sz="1400" b="1" dirty="0">
                <a:solidFill>
                  <a:schemeClr val="tx1"/>
                </a:solidFill>
              </a:rPr>
              <a:t>blend in with nature </a:t>
            </a:r>
            <a:r>
              <a:rPr lang="en-GB" sz="1400" dirty="0">
                <a:solidFill>
                  <a:schemeClr val="tx1"/>
                </a:solidFill>
              </a:rPr>
              <a:t>if covered in grass.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Can provide </a:t>
            </a:r>
            <a:r>
              <a:rPr lang="en-GB" sz="1400" b="1" dirty="0">
                <a:solidFill>
                  <a:schemeClr val="tx1"/>
                </a:solidFill>
              </a:rPr>
              <a:t>natural habitat </a:t>
            </a:r>
            <a:r>
              <a:rPr lang="en-GB" sz="1400" dirty="0">
                <a:solidFill>
                  <a:schemeClr val="tx1"/>
                </a:solidFill>
              </a:rPr>
              <a:t>for riverbed animals if built with earth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A path can be constructed on top to </a:t>
            </a:r>
            <a:r>
              <a:rPr lang="en-GB" sz="1400" b="1" dirty="0">
                <a:solidFill>
                  <a:schemeClr val="tx1"/>
                </a:solidFill>
              </a:rPr>
              <a:t>allow people to walk/cycle on 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79102-AF3F-4075-95B6-B29066E3EBC8}"/>
              </a:ext>
            </a:extLst>
          </p:cNvPr>
          <p:cNvSpPr/>
          <p:nvPr/>
        </p:nvSpPr>
        <p:spPr>
          <a:xfrm>
            <a:off x="1038225" y="3921125"/>
            <a:ext cx="5057775" cy="33178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Benefits…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CEBB4-9CEC-49DF-BA94-54A257CA848E}"/>
              </a:ext>
            </a:extLst>
          </p:cNvPr>
          <p:cNvSpPr/>
          <p:nvPr/>
        </p:nvSpPr>
        <p:spPr>
          <a:xfrm>
            <a:off x="6096000" y="4302125"/>
            <a:ext cx="5057775" cy="143033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Requires </a:t>
            </a:r>
            <a:r>
              <a:rPr lang="en-GB" sz="1400" b="1" dirty="0">
                <a:solidFill>
                  <a:schemeClr val="tx1"/>
                </a:solidFill>
              </a:rPr>
              <a:t>regular maintenance </a:t>
            </a:r>
            <a:r>
              <a:rPr lang="en-GB" sz="1400" dirty="0">
                <a:solidFill>
                  <a:schemeClr val="tx1"/>
                </a:solidFill>
              </a:rPr>
              <a:t>(for example cutting the grass, reforming after a flood in case material was washed away)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Needs a lot of space </a:t>
            </a:r>
            <a:r>
              <a:rPr lang="en-GB" sz="1400" dirty="0">
                <a:solidFill>
                  <a:schemeClr val="tx1"/>
                </a:solidFill>
              </a:rPr>
              <a:t>to be built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Needs to </a:t>
            </a:r>
            <a:r>
              <a:rPr lang="en-GB" sz="1400" b="1" dirty="0">
                <a:solidFill>
                  <a:schemeClr val="tx1"/>
                </a:solidFill>
              </a:rPr>
              <a:t>account for local drainage </a:t>
            </a:r>
            <a:r>
              <a:rPr lang="en-GB" sz="1400" dirty="0">
                <a:solidFill>
                  <a:schemeClr val="tx1"/>
                </a:solidFill>
              </a:rPr>
              <a:t>(for example what would happen downstream to other towns if more water is forced towards them)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081D2-E9B4-416D-B130-8232124448D5}"/>
              </a:ext>
            </a:extLst>
          </p:cNvPr>
          <p:cNvSpPr/>
          <p:nvPr/>
        </p:nvSpPr>
        <p:spPr>
          <a:xfrm>
            <a:off x="6096000" y="3921125"/>
            <a:ext cx="5057775" cy="33178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Issues…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8BDDA-1C8A-41E0-9E23-9FC69FD745F7}"/>
              </a:ext>
            </a:extLst>
          </p:cNvPr>
          <p:cNvSpPr/>
          <p:nvPr/>
        </p:nvSpPr>
        <p:spPr>
          <a:xfrm>
            <a:off x="635000" y="1049338"/>
            <a:ext cx="3275013" cy="2609850"/>
          </a:xfrm>
          <a:prstGeom prst="rect">
            <a:avLst/>
          </a:prstGeom>
          <a:noFill/>
          <a:ln w="76200">
            <a:solidFill>
              <a:srgbClr val="44B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5" name="Picture 14" descr="A picture containing grass, outdoor, field, green&#10;&#10;Description automatically generated">
            <a:extLst>
              <a:ext uri="{FF2B5EF4-FFF2-40B4-BE49-F238E27FC236}">
                <a16:creationId xmlns:a16="http://schemas.microsoft.com/office/drawing/2014/main" id="{13333701-4BAB-4FD3-BA13-B1ECD2915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75" y="1125537"/>
            <a:ext cx="3119437" cy="1944441"/>
          </a:xfrm>
          <a:prstGeom prst="rect">
            <a:avLst/>
          </a:prstGeom>
        </p:spPr>
      </p:pic>
      <p:pic>
        <p:nvPicPr>
          <p:cNvPr id="18" name="Picture 17" descr="A picture containing grass, outdoor, green, grassy&#10;&#10;Description automatically generated">
            <a:extLst>
              <a:ext uri="{FF2B5EF4-FFF2-40B4-BE49-F238E27FC236}">
                <a16:creationId xmlns:a16="http://schemas.microsoft.com/office/drawing/2014/main" id="{A4E7FD9B-FA13-4969-AA22-0F1757494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125537"/>
            <a:ext cx="3121026" cy="192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382D93-74E5-4BA7-8785-8D46AF1095CB}"/>
              </a:ext>
            </a:extLst>
          </p:cNvPr>
          <p:cNvSpPr/>
          <p:nvPr/>
        </p:nvSpPr>
        <p:spPr>
          <a:xfrm>
            <a:off x="712060" y="297402"/>
            <a:ext cx="10767879" cy="674703"/>
          </a:xfrm>
          <a:prstGeom prst="rect">
            <a:avLst/>
          </a:prstGeom>
          <a:solidFill>
            <a:srgbClr val="06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bg1"/>
                  </a:solidFill>
                </a:ln>
              </a:rPr>
              <a:t>MATCH the BENEFITS and ISSUES to the FLOOD PROTECTION SCHEMES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35377-0413-44CB-B65C-DA5DC6EB8C52}"/>
              </a:ext>
            </a:extLst>
          </p:cNvPr>
          <p:cNvSpPr/>
          <p:nvPr/>
        </p:nvSpPr>
        <p:spPr>
          <a:xfrm>
            <a:off x="4535488" y="3051175"/>
            <a:ext cx="3121025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Storage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5AEF9-2A5A-4AB9-AABE-8EC0912616EA}"/>
              </a:ext>
            </a:extLst>
          </p:cNvPr>
          <p:cNvSpPr/>
          <p:nvPr/>
        </p:nvSpPr>
        <p:spPr>
          <a:xfrm>
            <a:off x="712788" y="3051175"/>
            <a:ext cx="3119437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Vehicle / Pedestrian Flood Gate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817F-CA7E-4C7C-AE6C-09506604C7F5}"/>
              </a:ext>
            </a:extLst>
          </p:cNvPr>
          <p:cNvSpPr/>
          <p:nvPr/>
        </p:nvSpPr>
        <p:spPr>
          <a:xfrm>
            <a:off x="8359775" y="3051175"/>
            <a:ext cx="3119438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Relief Channel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2D101-648B-4738-9AE4-C9985FB760FA}"/>
              </a:ext>
            </a:extLst>
          </p:cNvPr>
          <p:cNvSpPr/>
          <p:nvPr/>
        </p:nvSpPr>
        <p:spPr>
          <a:xfrm>
            <a:off x="1038225" y="4302125"/>
            <a:ext cx="5057775" cy="143033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Reduces the need to build defences against flood further downstream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Don’t need to account for local drainage since the water can be released back into the river at a controlled safe pace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Can be incorporated into the scenery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79102-AF3F-4075-95B6-B29066E3EBC8}"/>
              </a:ext>
            </a:extLst>
          </p:cNvPr>
          <p:cNvSpPr/>
          <p:nvPr/>
        </p:nvSpPr>
        <p:spPr>
          <a:xfrm>
            <a:off x="1038225" y="3921125"/>
            <a:ext cx="5057775" cy="33178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Benefits…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CEBB4-9CEC-49DF-BA94-54A257CA848E}"/>
              </a:ext>
            </a:extLst>
          </p:cNvPr>
          <p:cNvSpPr/>
          <p:nvPr/>
        </p:nvSpPr>
        <p:spPr>
          <a:xfrm>
            <a:off x="6096000" y="4302125"/>
            <a:ext cx="5057775" cy="143033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Expensive to build and maintain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High risk if anything goes wrong so must be constantly surveyed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Floods a large area to hold the water which means the land cannot be use until the flood is over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081D2-E9B4-416D-B130-8232124448D5}"/>
              </a:ext>
            </a:extLst>
          </p:cNvPr>
          <p:cNvSpPr/>
          <p:nvPr/>
        </p:nvSpPr>
        <p:spPr>
          <a:xfrm>
            <a:off x="6096000" y="3921125"/>
            <a:ext cx="5057775" cy="33178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Issues…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8BDDA-1C8A-41E0-9E23-9FC69FD745F7}"/>
              </a:ext>
            </a:extLst>
          </p:cNvPr>
          <p:cNvSpPr/>
          <p:nvPr/>
        </p:nvSpPr>
        <p:spPr>
          <a:xfrm>
            <a:off x="4462893" y="1049892"/>
            <a:ext cx="3275013" cy="2609850"/>
          </a:xfrm>
          <a:prstGeom prst="rect">
            <a:avLst/>
          </a:prstGeom>
          <a:noFill/>
          <a:ln w="76200">
            <a:solidFill>
              <a:srgbClr val="44B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891559-5226-4025-B500-1C49660E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0" y="1125537"/>
            <a:ext cx="3119438" cy="1927225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 descr="A picture containing tree, outdoor, traveling&#10;&#10;Description automatically generated">
            <a:extLst>
              <a:ext uri="{FF2B5EF4-FFF2-40B4-BE49-F238E27FC236}">
                <a16:creationId xmlns:a16="http://schemas.microsoft.com/office/drawing/2014/main" id="{2F60567A-5BD6-469F-AAAC-A312BA849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647" y="1159048"/>
            <a:ext cx="1925639" cy="1858614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 descr="A picture containing grass, nature, plant, lush&#10;&#10;Description automatically generated">
            <a:extLst>
              <a:ext uri="{FF2B5EF4-FFF2-40B4-BE49-F238E27FC236}">
                <a16:creationId xmlns:a16="http://schemas.microsoft.com/office/drawing/2014/main" id="{A8738053-7175-414B-BD0E-48DE34EE6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144145"/>
            <a:ext cx="3121025" cy="1907478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8828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382D93-74E5-4BA7-8785-8D46AF1095CB}"/>
              </a:ext>
            </a:extLst>
          </p:cNvPr>
          <p:cNvSpPr/>
          <p:nvPr/>
        </p:nvSpPr>
        <p:spPr>
          <a:xfrm>
            <a:off x="712060" y="297402"/>
            <a:ext cx="10767879" cy="674703"/>
          </a:xfrm>
          <a:prstGeom prst="rect">
            <a:avLst/>
          </a:prstGeom>
          <a:solidFill>
            <a:srgbClr val="06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bg1"/>
                  </a:solidFill>
                </a:ln>
              </a:rPr>
              <a:t>MATCH the BENEFITS and ISSUES to the FLOOD PROTECTION SCHEMES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35377-0413-44CB-B65C-DA5DC6EB8C52}"/>
              </a:ext>
            </a:extLst>
          </p:cNvPr>
          <p:cNvSpPr/>
          <p:nvPr/>
        </p:nvSpPr>
        <p:spPr>
          <a:xfrm>
            <a:off x="4535488" y="3051175"/>
            <a:ext cx="3121025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Storage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5AEF9-2A5A-4AB9-AABE-8EC0912616EA}"/>
              </a:ext>
            </a:extLst>
          </p:cNvPr>
          <p:cNvSpPr/>
          <p:nvPr/>
        </p:nvSpPr>
        <p:spPr>
          <a:xfrm>
            <a:off x="712788" y="3051175"/>
            <a:ext cx="3119437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Vehicle / Pedestrian Flood Gate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817F-CA7E-4C7C-AE6C-09506604C7F5}"/>
              </a:ext>
            </a:extLst>
          </p:cNvPr>
          <p:cNvSpPr/>
          <p:nvPr/>
        </p:nvSpPr>
        <p:spPr>
          <a:xfrm>
            <a:off x="8359775" y="3051175"/>
            <a:ext cx="3119438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Relief Channel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2D101-648B-4738-9AE4-C9985FB760FA}"/>
              </a:ext>
            </a:extLst>
          </p:cNvPr>
          <p:cNvSpPr/>
          <p:nvPr/>
        </p:nvSpPr>
        <p:spPr>
          <a:xfrm>
            <a:off x="1038225" y="4302125"/>
            <a:ext cx="5057775" cy="143033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Don’t need to account for local drainage or the river losing water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New aquatic habitats are created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Doesn’t affect people living close to where defences would have originally been built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79102-AF3F-4075-95B6-B29066E3EBC8}"/>
              </a:ext>
            </a:extLst>
          </p:cNvPr>
          <p:cNvSpPr/>
          <p:nvPr/>
        </p:nvSpPr>
        <p:spPr>
          <a:xfrm>
            <a:off x="1038225" y="3921125"/>
            <a:ext cx="5057775" cy="33178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Benefits…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CEBB4-9CEC-49DF-BA94-54A257CA848E}"/>
              </a:ext>
            </a:extLst>
          </p:cNvPr>
          <p:cNvSpPr/>
          <p:nvPr/>
        </p:nvSpPr>
        <p:spPr>
          <a:xfrm>
            <a:off x="6096000" y="4302125"/>
            <a:ext cx="5057775" cy="143033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Required constant maintenance (for example regular cleaning)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Needs a lot of space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Should be designed to ensure it wont cause flooding along the new channel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081D2-E9B4-416D-B130-8232124448D5}"/>
              </a:ext>
            </a:extLst>
          </p:cNvPr>
          <p:cNvSpPr/>
          <p:nvPr/>
        </p:nvSpPr>
        <p:spPr>
          <a:xfrm>
            <a:off x="6096000" y="3921125"/>
            <a:ext cx="5057775" cy="33178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Issues…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8BDDA-1C8A-41E0-9E23-9FC69FD745F7}"/>
              </a:ext>
            </a:extLst>
          </p:cNvPr>
          <p:cNvSpPr/>
          <p:nvPr/>
        </p:nvSpPr>
        <p:spPr>
          <a:xfrm>
            <a:off x="8281193" y="1049892"/>
            <a:ext cx="3275013" cy="2609850"/>
          </a:xfrm>
          <a:prstGeom prst="rect">
            <a:avLst/>
          </a:prstGeom>
          <a:noFill/>
          <a:ln w="76200">
            <a:solidFill>
              <a:srgbClr val="44B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891559-5226-4025-B500-1C49660E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0" y="1125537"/>
            <a:ext cx="3119438" cy="1927225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 descr="A picture containing tree, outdoor, traveling&#10;&#10;Description automatically generated">
            <a:extLst>
              <a:ext uri="{FF2B5EF4-FFF2-40B4-BE49-F238E27FC236}">
                <a16:creationId xmlns:a16="http://schemas.microsoft.com/office/drawing/2014/main" id="{9B8D71A7-49FF-4215-86B6-D5E22D2C4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647" y="1159048"/>
            <a:ext cx="1925639" cy="1858614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 descr="A picture containing grass, nature, plant, lush&#10;&#10;Description automatically generated">
            <a:extLst>
              <a:ext uri="{FF2B5EF4-FFF2-40B4-BE49-F238E27FC236}">
                <a16:creationId xmlns:a16="http://schemas.microsoft.com/office/drawing/2014/main" id="{A562D742-090A-45F0-AD31-C28533BAE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144145"/>
            <a:ext cx="3121025" cy="1907478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3612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382D93-74E5-4BA7-8785-8D46AF1095CB}"/>
              </a:ext>
            </a:extLst>
          </p:cNvPr>
          <p:cNvSpPr/>
          <p:nvPr/>
        </p:nvSpPr>
        <p:spPr>
          <a:xfrm>
            <a:off x="712060" y="297402"/>
            <a:ext cx="10767879" cy="674703"/>
          </a:xfrm>
          <a:prstGeom prst="rect">
            <a:avLst/>
          </a:prstGeom>
          <a:solidFill>
            <a:srgbClr val="06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bg1"/>
                  </a:solidFill>
                </a:ln>
              </a:rPr>
              <a:t>MATCH the BENEFITS and ISSUES to the FLOOD PROTECTION SCHEMES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35377-0413-44CB-B65C-DA5DC6EB8C52}"/>
              </a:ext>
            </a:extLst>
          </p:cNvPr>
          <p:cNvSpPr/>
          <p:nvPr/>
        </p:nvSpPr>
        <p:spPr>
          <a:xfrm>
            <a:off x="4535488" y="3051175"/>
            <a:ext cx="3121025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Storage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5AEF9-2A5A-4AB9-AABE-8EC0912616EA}"/>
              </a:ext>
            </a:extLst>
          </p:cNvPr>
          <p:cNvSpPr/>
          <p:nvPr/>
        </p:nvSpPr>
        <p:spPr>
          <a:xfrm>
            <a:off x="712788" y="3051175"/>
            <a:ext cx="3119437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Vehicle / Pedestrian Flood Gate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817F-CA7E-4C7C-AE6C-09506604C7F5}"/>
              </a:ext>
            </a:extLst>
          </p:cNvPr>
          <p:cNvSpPr/>
          <p:nvPr/>
        </p:nvSpPr>
        <p:spPr>
          <a:xfrm>
            <a:off x="8359775" y="3051175"/>
            <a:ext cx="3119438" cy="541338"/>
          </a:xfrm>
          <a:prstGeom prst="rect">
            <a:avLst/>
          </a:prstGeom>
          <a:solidFill>
            <a:srgbClr val="06546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Flood Relief Channel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2D101-648B-4738-9AE4-C9985FB760FA}"/>
              </a:ext>
            </a:extLst>
          </p:cNvPr>
          <p:cNvSpPr/>
          <p:nvPr/>
        </p:nvSpPr>
        <p:spPr>
          <a:xfrm>
            <a:off x="1038225" y="4302125"/>
            <a:ext cx="5057775" cy="143033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Easy to replace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Demountable (meaning it can be removed and stored somewhere); this can be useful if access to the other side of the walls is needed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A lot of colours/finishes/sizes available so can blend in with the local landscape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79102-AF3F-4075-95B6-B29066E3EBC8}"/>
              </a:ext>
            </a:extLst>
          </p:cNvPr>
          <p:cNvSpPr/>
          <p:nvPr/>
        </p:nvSpPr>
        <p:spPr>
          <a:xfrm>
            <a:off x="1038225" y="3921125"/>
            <a:ext cx="5057775" cy="331788"/>
          </a:xfrm>
          <a:prstGeom prst="rect">
            <a:avLst/>
          </a:prstGeom>
          <a:solidFill>
            <a:srgbClr val="B4E2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Benefits…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CEBB4-9CEC-49DF-BA94-54A257CA848E}"/>
              </a:ext>
            </a:extLst>
          </p:cNvPr>
          <p:cNvSpPr/>
          <p:nvPr/>
        </p:nvSpPr>
        <p:spPr>
          <a:xfrm>
            <a:off x="6096000" y="4302125"/>
            <a:ext cx="5057775" cy="143033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The gate must be completely secure against the ground for the seal to work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Might need to be closed manually every time a flood is announced (more expensive models are automated now)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Must be stored somewhere safe when not in use (only is it is a manual gate)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081D2-E9B4-416D-B130-8232124448D5}"/>
              </a:ext>
            </a:extLst>
          </p:cNvPr>
          <p:cNvSpPr/>
          <p:nvPr/>
        </p:nvSpPr>
        <p:spPr>
          <a:xfrm>
            <a:off x="6096000" y="3921125"/>
            <a:ext cx="5057775" cy="331788"/>
          </a:xfrm>
          <a:prstGeom prst="rect">
            <a:avLst/>
          </a:prstGeom>
          <a:solidFill>
            <a:srgbClr val="FFCD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Issues…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8BDDA-1C8A-41E0-9E23-9FC69FD745F7}"/>
              </a:ext>
            </a:extLst>
          </p:cNvPr>
          <p:cNvSpPr/>
          <p:nvPr/>
        </p:nvSpPr>
        <p:spPr>
          <a:xfrm>
            <a:off x="633115" y="1049892"/>
            <a:ext cx="3275013" cy="2609850"/>
          </a:xfrm>
          <a:prstGeom prst="rect">
            <a:avLst/>
          </a:prstGeom>
          <a:noFill/>
          <a:ln w="76200">
            <a:solidFill>
              <a:srgbClr val="44B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891559-5226-4025-B500-1C49660E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0" y="1125537"/>
            <a:ext cx="3119438" cy="1927225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 descr="A picture containing tree, outdoor, traveling&#10;&#10;Description automatically generated">
            <a:extLst>
              <a:ext uri="{FF2B5EF4-FFF2-40B4-BE49-F238E27FC236}">
                <a16:creationId xmlns:a16="http://schemas.microsoft.com/office/drawing/2014/main" id="{19063ADD-576A-44EF-A25E-56B73F420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647" y="1159048"/>
            <a:ext cx="1925639" cy="1858614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 descr="A picture containing grass, nature, plant, lush&#10;&#10;Description automatically generated">
            <a:extLst>
              <a:ext uri="{FF2B5EF4-FFF2-40B4-BE49-F238E27FC236}">
                <a16:creationId xmlns:a16="http://schemas.microsoft.com/office/drawing/2014/main" id="{E6CAD521-CFE8-4F4E-9DB8-07011B564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144145"/>
            <a:ext cx="3121025" cy="1907478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1511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689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Gilbert, Alfie</dc:creator>
  <cp:lastModifiedBy>Cassidy, Rachael</cp:lastModifiedBy>
  <cp:revision>2</cp:revision>
  <dcterms:created xsi:type="dcterms:W3CDTF">2022-11-15T15:48:24Z</dcterms:created>
  <dcterms:modified xsi:type="dcterms:W3CDTF">2022-12-15T14:47:33Z</dcterms:modified>
</cp:coreProperties>
</file>